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5" r:id="rId5"/>
    <p:sldMasterId id="2147483687" r:id="rId6"/>
    <p:sldMasterId id="2147483699" r:id="rId7"/>
    <p:sldMasterId id="2147483711" r:id="rId8"/>
  </p:sldMasterIdLst>
  <p:notesMasterIdLst>
    <p:notesMasterId r:id="rId19"/>
  </p:notesMasterIdLst>
  <p:handoutMasterIdLst>
    <p:handoutMasterId r:id="rId20"/>
  </p:handoutMasterIdLst>
  <p:sldIdLst>
    <p:sldId id="290" r:id="rId9"/>
    <p:sldId id="284" r:id="rId10"/>
    <p:sldId id="257" r:id="rId11"/>
    <p:sldId id="258" r:id="rId12"/>
    <p:sldId id="270" r:id="rId13"/>
    <p:sldId id="280" r:id="rId14"/>
    <p:sldId id="281" r:id="rId15"/>
    <p:sldId id="287" r:id="rId16"/>
    <p:sldId id="286" r:id="rId17"/>
    <p:sldId id="289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91" d="100"/>
          <a:sy n="91" d="100"/>
        </p:scale>
        <p:origin x="12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04.04.2020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04.04.2020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7542409-6A04-4DC6-AC3A-D3758287A8F2}" type="slidenum">
              <a:rPr lang="en-US" smtClean="0">
                <a:solidFill>
                  <a:srgbClr val="595959"/>
                </a:solidFill>
                <a:latin typeface="Euphemia"/>
              </a:rPr>
              <a:pPr/>
              <a:t>2</a:t>
            </a:fld>
            <a:endParaRPr lang="en-US" dirty="0">
              <a:solidFill>
                <a:srgbClr val="595959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222380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1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04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38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9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 smtClean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04.04.2020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04.04.2020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117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651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1282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9748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87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04.04.2020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313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7859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428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739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0119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831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8619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9152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7437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45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9432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349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5796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290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811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8251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3268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491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7926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96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04.04.2020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1440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1739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5469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7136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9433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88581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3523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245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0974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941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04.04.2020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6862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39638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4555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482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1265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376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4624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50344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>
                <a:solidFill>
                  <a:srgbClr val="000000"/>
                </a:solidFill>
              </a:rPr>
              <a:t>01.09.2016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4956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04.04.2020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04.04.2020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04.04.2020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04.04.2020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04.04.2020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01.09.2016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0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01.09.2016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8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01.09.2016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7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01.09.2016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3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Зрительная гимнастика для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86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476673"/>
            <a:ext cx="6184777" cy="93610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/>
                </a:solidFill>
              </a:rPr>
              <a:t>В воскресенье</a:t>
            </a:r>
            <a:endParaRPr lang="ru-RU" sz="60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3512" y="1412777"/>
            <a:ext cx="6192688" cy="3024336"/>
          </a:xfrm>
        </p:spPr>
        <p:txBody>
          <a:bodyPr/>
          <a:lstStyle/>
          <a:p>
            <a:r>
              <a:rPr lang="ru-RU" sz="3200" dirty="0" smtClean="0"/>
              <a:t>Будем </a:t>
            </a:r>
            <a:r>
              <a:rPr lang="ru-RU" sz="3200" dirty="0"/>
              <a:t>спать , а потом пойдем гулять. </a:t>
            </a:r>
            <a:endParaRPr lang="ru-RU" sz="3200" dirty="0" smtClean="0"/>
          </a:p>
          <a:p>
            <a:r>
              <a:rPr lang="ru-RU" sz="3200" dirty="0" smtClean="0"/>
              <a:t>Что </a:t>
            </a:r>
            <a:r>
              <a:rPr lang="ru-RU" sz="3200" dirty="0"/>
              <a:t>бы глазки закалялись нужно воздухом дышать</a:t>
            </a:r>
            <a:r>
              <a:rPr lang="ru-RU" sz="3200" dirty="0" smtClean="0"/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акрыть </a:t>
            </a:r>
            <a:r>
              <a:rPr lang="ru-RU" dirty="0">
                <a:solidFill>
                  <a:schemeClr val="tx2"/>
                </a:solidFill>
              </a:rPr>
              <a:t>веки и массировать их </a:t>
            </a:r>
            <a:r>
              <a:rPr lang="ru-RU" dirty="0" smtClean="0">
                <a:solidFill>
                  <a:schemeClr val="tx2"/>
                </a:solidFill>
              </a:rPr>
              <a:t>с помощью круговых движений пальцев.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1" y="1136945"/>
            <a:ext cx="3017520" cy="36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9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9466669" cy="1964648"/>
          </a:xfrm>
        </p:spPr>
        <p:txBody>
          <a:bodyPr rtlCol="0">
            <a:noAutofit/>
          </a:bodyPr>
          <a:lstStyle/>
          <a:p>
            <a:pPr algn="ctr" rtl="0"/>
            <a:r>
              <a:rPr lang="ru-RU" sz="2400" dirty="0" smtClean="0">
                <a:solidFill>
                  <a:schemeClr val="accent2"/>
                </a:solidFill>
              </a:rPr>
              <a:t>Зрительная гимнастика используется  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в начале активной зрительной работы ,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а также  непосредственно во время 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в качестве отдыха или разминки для глаз.            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Способствует: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577" y="2348880"/>
            <a:ext cx="8784976" cy="3312368"/>
          </a:xfrm>
        </p:spPr>
        <p:txBody>
          <a:bodyPr rtlCol="0">
            <a:noAutofit/>
          </a:bodyPr>
          <a:lstStyle/>
          <a:p>
            <a:pPr rtl="0"/>
            <a:r>
              <a:rPr lang="ru-RU" sz="2400" dirty="0" smtClean="0"/>
              <a:t>У</a:t>
            </a:r>
            <a:r>
              <a:rPr lang="ru" sz="2400" dirty="0" smtClean="0"/>
              <a:t>креплению мышц глаз.</a:t>
            </a:r>
          </a:p>
          <a:p>
            <a:pPr rtl="0"/>
            <a:r>
              <a:rPr lang="ru-RU" sz="2400" dirty="0" smtClean="0"/>
              <a:t>У</a:t>
            </a:r>
            <a:r>
              <a:rPr lang="ru" sz="2400" dirty="0" smtClean="0"/>
              <a:t>лучшению циркуляции крови и внутриглазной жидкости глаз.</a:t>
            </a:r>
          </a:p>
          <a:p>
            <a:pPr rtl="0"/>
            <a:r>
              <a:rPr lang="ru-RU" sz="2400" dirty="0" smtClean="0"/>
              <a:t>У</a:t>
            </a:r>
            <a:r>
              <a:rPr lang="ru" sz="2400" dirty="0" smtClean="0"/>
              <a:t>лучшению аккомодации( способности глаза человека к хорошему качеству зрения на разных расстояниях).</a:t>
            </a:r>
          </a:p>
          <a:p>
            <a:pPr rtl="0"/>
            <a:r>
              <a:rPr lang="ru-RU" sz="2400" dirty="0" smtClean="0"/>
              <a:t>Р</a:t>
            </a:r>
            <a:r>
              <a:rPr lang="ru" sz="2400" dirty="0" smtClean="0"/>
              <a:t>асслаблению и снятию напряжения после активной зрительной концентрации</a:t>
            </a:r>
            <a:endParaRPr lang="ru" sz="2400" dirty="0" smtClean="0"/>
          </a:p>
          <a:p>
            <a:pPr rtl="0"/>
            <a:endParaRPr lang="ru" sz="2800" dirty="0" smtClean="0"/>
          </a:p>
          <a:p>
            <a:pPr rtl="0"/>
            <a:endParaRPr lang="ru" sz="2800" dirty="0"/>
          </a:p>
        </p:txBody>
      </p:sp>
    </p:spTree>
    <p:extLst>
      <p:ext uri="{BB962C8B-B14F-4D97-AF65-F5344CB8AC3E}">
        <p14:creationId xmlns:p14="http://schemas.microsoft.com/office/powerpoint/2010/main" val="272945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332656"/>
            <a:ext cx="8458200" cy="1828800"/>
          </a:xfrm>
        </p:spPr>
        <p:txBody>
          <a:bodyPr rtlCol="0"/>
          <a:lstStyle/>
          <a:p>
            <a:pPr algn="ctr" rtl="0"/>
            <a:r>
              <a:rPr lang="ru-RU" dirty="0" smtClean="0"/>
              <a:t>Гимнастика для глаз </a:t>
            </a:r>
            <a:br>
              <a:rPr lang="ru-RU" dirty="0" smtClean="0"/>
            </a:br>
            <a:r>
              <a:rPr lang="ru-RU" dirty="0" smtClean="0"/>
              <a:t>« Веселая неделька»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5600" y="2708920"/>
            <a:ext cx="7128792" cy="1440160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dirty="0">
                <a:solidFill>
                  <a:schemeClr val="accent1"/>
                </a:solidFill>
              </a:rPr>
              <a:t>В</a:t>
            </a:r>
            <a:r>
              <a:rPr lang="ru-RU" sz="4000" dirty="0" smtClean="0">
                <a:solidFill>
                  <a:schemeClr val="accent1"/>
                </a:solidFill>
              </a:rPr>
              <a:t>сю неделю по порядку </a:t>
            </a:r>
          </a:p>
          <a:p>
            <a:pPr algn="ctr" rtl="0"/>
            <a:r>
              <a:rPr lang="ru-RU" sz="4000" dirty="0" smtClean="0">
                <a:solidFill>
                  <a:schemeClr val="accent1"/>
                </a:solidFill>
              </a:rPr>
              <a:t>глазки делают зарядку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325996"/>
            <a:ext cx="7236296" cy="949424"/>
          </a:xfrm>
        </p:spPr>
        <p:txBody>
          <a:bodyPr rtlCol="0"/>
          <a:lstStyle/>
          <a:p>
            <a:pPr rtl="0"/>
            <a:r>
              <a:rPr lang="ru-RU" dirty="0" smtClean="0"/>
              <a:t> </a:t>
            </a:r>
            <a:r>
              <a:rPr lang="ru-RU" sz="6000" dirty="0"/>
              <a:t>В</a:t>
            </a:r>
            <a:r>
              <a:rPr lang="ru-RU" sz="6000" dirty="0" smtClean="0"/>
              <a:t> понедельник 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9656" y="1916832"/>
            <a:ext cx="5760640" cy="2736304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 sz="3500" dirty="0" smtClean="0">
                <a:solidFill>
                  <a:schemeClr val="accent1"/>
                </a:solidFill>
              </a:rPr>
              <a:t>Как проснешься ,</a:t>
            </a:r>
          </a:p>
          <a:p>
            <a:pPr rtl="0"/>
            <a:r>
              <a:rPr lang="ru-RU" sz="3500" dirty="0" smtClean="0">
                <a:solidFill>
                  <a:schemeClr val="accent1"/>
                </a:solidFill>
              </a:rPr>
              <a:t>глазки солнцу улыбнутся.</a:t>
            </a:r>
          </a:p>
          <a:p>
            <a:pPr rtl="0"/>
            <a:r>
              <a:rPr lang="ru-RU" sz="3500" dirty="0">
                <a:solidFill>
                  <a:schemeClr val="accent1"/>
                </a:solidFill>
              </a:rPr>
              <a:t>В</a:t>
            </a:r>
            <a:r>
              <a:rPr lang="ru-RU" sz="3500" dirty="0" smtClean="0">
                <a:solidFill>
                  <a:schemeClr val="accent1"/>
                </a:solidFill>
              </a:rPr>
              <a:t>низ посмотрят на траву и обратно в высоту.</a:t>
            </a:r>
          </a:p>
          <a:p>
            <a:pPr rtl="0">
              <a:lnSpc>
                <a:spcPct val="100000"/>
              </a:lnSpc>
            </a:pPr>
            <a:r>
              <a:rPr lang="ru-RU" dirty="0" smtClean="0"/>
              <a:t>Поднять глаза вверх и опустить вниз. </a:t>
            </a:r>
            <a:r>
              <a:rPr lang="ru-RU" dirty="0" smtClean="0"/>
              <a:t>Г</a:t>
            </a:r>
            <a:r>
              <a:rPr lang="ru-RU" dirty="0" smtClean="0"/>
              <a:t>олова неподвижна. </a:t>
            </a:r>
          </a:p>
          <a:p>
            <a:pPr rtl="0">
              <a:lnSpc>
                <a:spcPct val="100000"/>
              </a:lnSpc>
            </a:pPr>
            <a:r>
              <a:rPr lang="ru-RU" b="1" i="1" dirty="0" smtClean="0"/>
              <a:t>Упражнение снимает глазное напряжение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800708"/>
            <a:ext cx="4968552" cy="14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sz="6000" dirty="0">
                <a:solidFill>
                  <a:srgbClr val="404040"/>
                </a:solidFill>
              </a:rPr>
              <a:t>Во вторник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59496" y="1772816"/>
            <a:ext cx="4389120" cy="3474720"/>
          </a:xfrm>
        </p:spPr>
        <p:txBody>
          <a:bodyPr rtlCol="0"/>
          <a:lstStyle/>
          <a:p>
            <a:pPr marL="0" lvl="0" indent="0">
              <a:spcBef>
                <a:spcPts val="1200"/>
              </a:spcBef>
              <a:buNone/>
            </a:pPr>
            <a:r>
              <a:rPr lang="ru-RU" sz="3000" dirty="0">
                <a:solidFill>
                  <a:srgbClr val="A63121"/>
                </a:solidFill>
                <a:latin typeface="Times New Roman" panose="02020603050405020304"/>
              </a:rPr>
              <a:t>Наши часики глаза, </a:t>
            </a:r>
            <a:endParaRPr lang="ru-RU" sz="3000" dirty="0" smtClean="0">
              <a:solidFill>
                <a:srgbClr val="A63121"/>
              </a:solidFill>
              <a:latin typeface="Times New Roman" panose="02020603050405020304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ru-RU" sz="3000" dirty="0" smtClean="0">
                <a:solidFill>
                  <a:srgbClr val="A63121"/>
                </a:solidFill>
                <a:latin typeface="Times New Roman" panose="02020603050405020304"/>
              </a:rPr>
              <a:t>водят </a:t>
            </a:r>
            <a:r>
              <a:rPr lang="ru-RU" sz="3000" dirty="0">
                <a:solidFill>
                  <a:srgbClr val="A63121"/>
                </a:solidFill>
                <a:latin typeface="Times New Roman" panose="02020603050405020304"/>
              </a:rPr>
              <a:t>взгляд </a:t>
            </a:r>
            <a:r>
              <a:rPr lang="ru-RU" sz="3000" dirty="0" smtClean="0">
                <a:solidFill>
                  <a:srgbClr val="A63121"/>
                </a:solidFill>
                <a:latin typeface="Times New Roman" panose="02020603050405020304"/>
              </a:rPr>
              <a:t>туда- </a:t>
            </a:r>
            <a:r>
              <a:rPr lang="ru-RU" sz="3000" dirty="0">
                <a:solidFill>
                  <a:srgbClr val="A63121"/>
                </a:solidFill>
                <a:latin typeface="Times New Roman" panose="02020603050405020304"/>
              </a:rPr>
              <a:t>сюда,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sz="3000" dirty="0">
                <a:solidFill>
                  <a:srgbClr val="A63121"/>
                </a:solidFill>
                <a:latin typeface="Times New Roman" panose="02020603050405020304"/>
              </a:rPr>
              <a:t>Ходят </a:t>
            </a:r>
            <a:r>
              <a:rPr lang="ru-RU" sz="3000" dirty="0" smtClean="0">
                <a:solidFill>
                  <a:srgbClr val="A63121"/>
                </a:solidFill>
                <a:latin typeface="Times New Roman" panose="02020603050405020304"/>
              </a:rPr>
              <a:t>влево, ходят вправо </a:t>
            </a:r>
            <a:r>
              <a:rPr lang="ru-RU" sz="3000" dirty="0">
                <a:solidFill>
                  <a:srgbClr val="A63121"/>
                </a:solidFill>
                <a:latin typeface="Times New Roman" panose="02020603050405020304"/>
              </a:rPr>
              <a:t>не устанут </a:t>
            </a:r>
            <a:r>
              <a:rPr lang="ru-RU" sz="3000" dirty="0" smtClean="0">
                <a:solidFill>
                  <a:srgbClr val="A63121"/>
                </a:solidFill>
                <a:latin typeface="Times New Roman" panose="02020603050405020304"/>
              </a:rPr>
              <a:t>никогда.</a:t>
            </a:r>
            <a:endParaRPr lang="ru-RU" sz="3000" dirty="0">
              <a:solidFill>
                <a:srgbClr val="A63121"/>
              </a:solidFill>
              <a:latin typeface="Times New Roman" panose="02020603050405020304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ru-RU" sz="2200" dirty="0">
                <a:solidFill>
                  <a:srgbClr val="404040"/>
                </a:solidFill>
                <a:latin typeface="Times New Roman" panose="02020603050405020304"/>
              </a:rPr>
              <a:t>Повернуть глаза в правую сторону, затем в левую. Голова неподвижна</a:t>
            </a:r>
          </a:p>
          <a:p>
            <a:pPr rtl="0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420888"/>
            <a:ext cx="4389437" cy="1461055"/>
          </a:xfr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4903440" cy="1676011"/>
          </a:xfrm>
        </p:spPr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sz="6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32760" y="1200104"/>
            <a:ext cx="4609728" cy="32070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600" dirty="0" smtClean="0">
                <a:solidFill>
                  <a:srgbClr val="404040"/>
                </a:solidFill>
              </a:rPr>
              <a:t>В среду </a:t>
            </a:r>
          </a:p>
          <a:p>
            <a:r>
              <a:rPr lang="ru-RU" sz="8600" dirty="0" smtClean="0">
                <a:solidFill>
                  <a:schemeClr val="accent1"/>
                </a:solidFill>
              </a:rPr>
              <a:t>В жмурки мы играем.</a:t>
            </a:r>
          </a:p>
          <a:p>
            <a:r>
              <a:rPr lang="ru-RU" sz="8600" dirty="0">
                <a:solidFill>
                  <a:schemeClr val="accent1"/>
                </a:solidFill>
              </a:rPr>
              <a:t>К</a:t>
            </a:r>
            <a:r>
              <a:rPr lang="ru-RU" sz="8600" dirty="0" smtClean="0">
                <a:solidFill>
                  <a:schemeClr val="accent1"/>
                </a:solidFill>
              </a:rPr>
              <a:t>репко глазки закрываем</a:t>
            </a:r>
          </a:p>
          <a:p>
            <a:r>
              <a:rPr lang="ru-RU" sz="8600" dirty="0">
                <a:solidFill>
                  <a:schemeClr val="accent1"/>
                </a:solidFill>
              </a:rPr>
              <a:t>Р</a:t>
            </a:r>
            <a:r>
              <a:rPr lang="ru-RU" sz="8600" dirty="0" smtClean="0">
                <a:solidFill>
                  <a:schemeClr val="accent1"/>
                </a:solidFill>
              </a:rPr>
              <a:t>аз. Два. Три. Четыре</a:t>
            </a:r>
            <a:r>
              <a:rPr lang="ru-RU" sz="8600" dirty="0">
                <a:solidFill>
                  <a:schemeClr val="accent1"/>
                </a:solidFill>
              </a:rPr>
              <a:t>.</a:t>
            </a:r>
            <a:r>
              <a:rPr lang="ru-RU" sz="8600" dirty="0" smtClean="0">
                <a:solidFill>
                  <a:schemeClr val="accent1"/>
                </a:solidFill>
              </a:rPr>
              <a:t> Пять.</a:t>
            </a:r>
          </a:p>
          <a:p>
            <a:r>
              <a:rPr lang="ru-RU" sz="8600" dirty="0" smtClean="0">
                <a:solidFill>
                  <a:schemeClr val="accent1"/>
                </a:solidFill>
              </a:rPr>
              <a:t>Будем глазки открывать. Жмуримся и открываем, так игру мы продолжаем</a:t>
            </a:r>
          </a:p>
          <a:p>
            <a:r>
              <a:rPr lang="ru-RU" sz="6000" dirty="0" smtClean="0">
                <a:solidFill>
                  <a:srgbClr val="404040"/>
                </a:solidFill>
              </a:rPr>
              <a:t>Плотно закрыть глаза, жмуриться и открывать. </a:t>
            </a:r>
          </a:p>
          <a:p>
            <a:r>
              <a:rPr lang="ru-RU" sz="6000" b="1" i="1" dirty="0" smtClean="0">
                <a:solidFill>
                  <a:srgbClr val="404040"/>
                </a:solidFill>
              </a:rPr>
              <a:t>Улучшает глазное давление</a:t>
            </a:r>
            <a:endParaRPr lang="ru-RU" b="1" i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639616" y="1764984"/>
            <a:ext cx="438912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20" y="533400"/>
            <a:ext cx="5914628" cy="1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7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246" y="513873"/>
            <a:ext cx="4903440" cy="1676011"/>
          </a:xfrm>
        </p:spPr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sz="6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73102" y="980728"/>
            <a:ext cx="4609728" cy="3207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600" dirty="0" smtClean="0">
              <a:solidFill>
                <a:srgbClr val="40404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639616" y="1772816"/>
            <a:ext cx="438912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0741" y="513873"/>
            <a:ext cx="53456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Euphemia"/>
              </a:rPr>
              <a:t>      В</a:t>
            </a:r>
            <a:r>
              <a:rPr kumimoji="0" lang="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Euphemia"/>
              </a:rPr>
              <a:t> четверг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schemeClr val="accent1"/>
                </a:solidFill>
                <a:latin typeface="Euphemia"/>
              </a:rPr>
              <a:t>П</a:t>
            </a:r>
            <a:r>
              <a:rPr lang="ru" sz="2000" kern="0" dirty="0" smtClean="0">
                <a:solidFill>
                  <a:schemeClr val="accent1"/>
                </a:solidFill>
                <a:latin typeface="Euphemia"/>
              </a:rPr>
              <a:t>о четвергам мы смотрим вдаль,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phemia"/>
              </a:rPr>
              <a:t>Н</a:t>
            </a:r>
            <a:r>
              <a:rPr kumimoji="0" lang="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phemia"/>
              </a:rPr>
              <a:t>а это времени не жаль,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schemeClr val="accent1"/>
                </a:solidFill>
                <a:latin typeface="Euphemia"/>
              </a:rPr>
              <a:t>Ч</a:t>
            </a:r>
            <a:r>
              <a:rPr lang="ru" sz="2000" kern="0" dirty="0" smtClean="0">
                <a:solidFill>
                  <a:schemeClr val="accent1"/>
                </a:solidFill>
                <a:latin typeface="Euphemia"/>
              </a:rPr>
              <a:t>то вблизи и что вдали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phemia"/>
              </a:rPr>
              <a:t>Г</a:t>
            </a:r>
            <a:r>
              <a:rPr kumimoji="0" lang="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Euphemia"/>
              </a:rPr>
              <a:t>лазки рассмотреть должны 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Смотреть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прямо перед собой. Поставить палец на расстоянии 25-30 см. от глаз, перевести взор на кончик пальца и смотреть на него. Опустить руку.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( </a:t>
            </a:r>
            <a:r>
              <a:rPr lang="ru-RU" sz="2000" i="1" kern="0" dirty="0" smtClean="0"/>
              <a:t>У</a:t>
            </a:r>
            <a:r>
              <a:rPr kumimoji="0" lang="ru-RU" sz="2000" b="0" i="1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крепляет</a:t>
            </a:r>
            <a:r>
              <a:rPr kumimoji="0" lang="ru-RU" sz="2000" b="0" i="1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мышцы глаз и улучшает аккомодацию глаза)</a:t>
            </a:r>
            <a:endParaRPr kumimoji="0" lang="ru-RU" sz="2000" b="0" i="1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0228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заголовок слайда</a:t>
            </a:r>
            <a:r>
              <a:rPr lang="ru" dirty="0"/>
              <a:t> 4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828666"/>
            <a:ext cx="5352919" cy="37709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16" y="836712"/>
            <a:ext cx="4524298" cy="4104456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sz="6000" dirty="0" smtClean="0">
                <a:solidFill>
                  <a:schemeClr val="accent2"/>
                </a:solidFill>
              </a:rPr>
              <a:t>В пятницу </a:t>
            </a:r>
          </a:p>
          <a:p>
            <a:pPr rtl="0"/>
            <a:r>
              <a:rPr lang="ru-RU" sz="4700" dirty="0" smtClean="0"/>
              <a:t>мы не зевали. Глаза по кругу побежали. Остановка ,</a:t>
            </a:r>
          </a:p>
          <a:p>
            <a:pPr rtl="0"/>
            <a:r>
              <a:rPr lang="ru-RU" sz="4700" dirty="0" smtClean="0"/>
              <a:t>и опять в другую сторону бежать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403664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" sz="6000" dirty="0">
                <a:solidFill>
                  <a:schemeClr val="accent2"/>
                </a:solidFill>
              </a:rPr>
              <a:t>В</a:t>
            </a:r>
            <a:r>
              <a:rPr lang="ru" sz="6000" dirty="0" smtClean="0">
                <a:solidFill>
                  <a:schemeClr val="accent2"/>
                </a:solidFill>
              </a:rPr>
              <a:t> субботу выходной </a:t>
            </a:r>
            <a:endParaRPr lang="ru" sz="60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45720" indent="0" rtl="0">
              <a:buNone/>
            </a:pPr>
            <a:r>
              <a:rPr lang="ru-RU" sz="3200" dirty="0" smtClean="0">
                <a:solidFill>
                  <a:schemeClr val="accent2"/>
                </a:solidFill>
              </a:rPr>
              <a:t>Но мы не ленимся с тобой. </a:t>
            </a:r>
            <a:r>
              <a:rPr lang="ru-RU" sz="3200" dirty="0" smtClean="0">
                <a:solidFill>
                  <a:schemeClr val="accent2"/>
                </a:solidFill>
              </a:rPr>
              <a:t>Ищем взглядом уголки ,что бы бегали зрачки .</a:t>
            </a:r>
          </a:p>
          <a:p>
            <a:pPr marL="45720" indent="0" rtl="0">
              <a:buNone/>
            </a:pPr>
            <a:r>
              <a:rPr lang="ru-RU" dirty="0" smtClean="0"/>
              <a:t>Посмотреть взглядом в верхний правый угол. Затем в нижний левый угол. Перевести взгляд в верхний левый угол, затем в правый нижний.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593001"/>
            <a:ext cx="2736606" cy="4267251"/>
          </a:xfrm>
        </p:spPr>
      </p:pic>
    </p:spTree>
    <p:extLst>
      <p:ext uri="{BB962C8B-B14F-4D97-AF65-F5344CB8AC3E}">
        <p14:creationId xmlns:p14="http://schemas.microsoft.com/office/powerpoint/2010/main" val="2743408040"/>
      </p:ext>
    </p:extLst>
  </p:cSld>
  <p:clrMapOvr>
    <a:masterClrMapping/>
  </p:clrMapOvr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3.xml><?xml version="1.0" encoding="utf-8"?>
<a:theme xmlns:a="http://schemas.openxmlformats.org/drawingml/2006/main" name="1_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4.xml><?xml version="1.0" encoding="utf-8"?>
<a:theme xmlns:a="http://schemas.openxmlformats.org/drawingml/2006/main" name="2_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5.xml><?xml version="1.0" encoding="utf-8"?>
<a:theme xmlns:a="http://schemas.openxmlformats.org/drawingml/2006/main" name="3_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6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332</Words>
  <Application>Microsoft Office PowerPoint</Application>
  <PresentationFormat>Широкоэкранный</PresentationFormat>
  <Paragraphs>53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Euphemia</vt:lpstr>
      <vt:lpstr>Times New Roman</vt:lpstr>
      <vt:lpstr>Wingdings</vt:lpstr>
      <vt:lpstr>Дети-друзья 16 х 9</vt:lpstr>
      <vt:lpstr>Играющие дети 16 х 9</vt:lpstr>
      <vt:lpstr>1_Играющие дети 16 х 9</vt:lpstr>
      <vt:lpstr>2_Играющие дети 16 х 9</vt:lpstr>
      <vt:lpstr>3_Играющие дети 16 х 9</vt:lpstr>
      <vt:lpstr>Зрительная гимнастика для дошкольников</vt:lpstr>
      <vt:lpstr>Зрительная гимнастика используется   в начале активной зрительной работы , а также  непосредственно во время  в качестве отдыха или разминки для глаз.             Способствует:</vt:lpstr>
      <vt:lpstr>Гимнастика для глаз  « Веселая неделька»</vt:lpstr>
      <vt:lpstr> В понедельник </vt:lpstr>
      <vt:lpstr>Во вторник</vt:lpstr>
      <vt:lpstr> </vt:lpstr>
      <vt:lpstr> </vt:lpstr>
      <vt:lpstr>Добавить заголовок слайда 4</vt:lpstr>
      <vt:lpstr>В субботу выходной </vt:lpstr>
      <vt:lpstr>В воскресенье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 для глаз  « Веселая неделька»</dc:title>
  <dc:creator>ZatDJ ]</dc:creator>
  <cp:keywords/>
  <cp:lastModifiedBy>ZatDJ ]</cp:lastModifiedBy>
  <cp:revision>12</cp:revision>
  <dcterms:created xsi:type="dcterms:W3CDTF">2020-04-04T19:32:16Z</dcterms:created>
  <dcterms:modified xsi:type="dcterms:W3CDTF">2020-04-04T21:20:54Z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