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6" r:id="rId3"/>
    <p:sldId id="300" r:id="rId4"/>
    <p:sldId id="289" r:id="rId5"/>
    <p:sldId id="290" r:id="rId6"/>
    <p:sldId id="287" r:id="rId7"/>
    <p:sldId id="297" r:id="rId8"/>
    <p:sldId id="301" r:id="rId9"/>
    <p:sldId id="298" r:id="rId10"/>
    <p:sldId id="280" r:id="rId11"/>
    <p:sldId id="302" r:id="rId12"/>
    <p:sldId id="30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22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13D6DE-DB22-4136-9AF6-70A0C370836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9CF2F9-A3C6-4474-A857-C2BAB1A73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13D6DE-DB22-4136-9AF6-70A0C370836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9CF2F9-A3C6-4474-A857-C2BAB1A73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13D6DE-DB22-4136-9AF6-70A0C370836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9CF2F9-A3C6-4474-A857-C2BAB1A73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13D6DE-DB22-4136-9AF6-70A0C370836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9CF2F9-A3C6-4474-A857-C2BAB1A73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13D6DE-DB22-4136-9AF6-70A0C370836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9CF2F9-A3C6-4474-A857-C2BAB1A73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13D6DE-DB22-4136-9AF6-70A0C370836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9CF2F9-A3C6-4474-A857-C2BAB1A73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13D6DE-DB22-4136-9AF6-70A0C370836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9CF2F9-A3C6-4474-A857-C2BAB1A73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13D6DE-DB22-4136-9AF6-70A0C370836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9CF2F9-A3C6-4474-A857-C2BAB1A73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13D6DE-DB22-4136-9AF6-70A0C370836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9CF2F9-A3C6-4474-A857-C2BAB1A73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13D6DE-DB22-4136-9AF6-70A0C370836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9CF2F9-A3C6-4474-A857-C2BAB1A73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13D6DE-DB22-4136-9AF6-70A0C370836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9CF2F9-A3C6-4474-A857-C2BAB1A735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F13D6DE-DB22-4136-9AF6-70A0C370836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49CF2F9-A3C6-4474-A857-C2BAB1A73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6804248" y="4005064"/>
            <a:ext cx="1944216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508104" y="3501008"/>
            <a:ext cx="158417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5013176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rgbClr val="002060"/>
                </a:solidFill>
              </a:rPr>
              <a:t>Хохлома – старинный русский народный промысел, родившийся в </a:t>
            </a:r>
            <a:r>
              <a:rPr lang="en-US" b="1" i="1" dirty="0" smtClean="0">
                <a:solidFill>
                  <a:srgbClr val="002060"/>
                </a:solidFill>
              </a:rPr>
              <a:t>XVII</a:t>
            </a:r>
            <a:r>
              <a:rPr lang="ru-RU" b="1" i="1" dirty="0" smtClean="0">
                <a:solidFill>
                  <a:srgbClr val="002060"/>
                </a:solidFill>
              </a:rPr>
              <a:t> веке в округе Нижнего Новгорода.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1" name="Рисунок 10" descr="fu5e76i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5438738" y="1626160"/>
            <a:ext cx="3754785" cy="2751954"/>
          </a:xfrm>
          <a:prstGeom prst="rect">
            <a:avLst/>
          </a:prstGeom>
        </p:spPr>
      </p:pic>
      <p:pic>
        <p:nvPicPr>
          <p:cNvPr id="12" name="Рисунок 11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620688"/>
            <a:ext cx="3351106" cy="4437112"/>
          </a:xfrm>
          <a:prstGeom prst="rect">
            <a:avLst/>
          </a:prstGeom>
        </p:spPr>
      </p:pic>
      <p:pic>
        <p:nvPicPr>
          <p:cNvPr id="10" name="Рисунок 9" descr="83038.7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1844824"/>
            <a:ext cx="2428941" cy="2428941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395536" y="476672"/>
            <a:ext cx="8280920" cy="50405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1840" y="404664"/>
            <a:ext cx="5472608" cy="531440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2400" i="1" dirty="0" smtClean="0">
                <a:solidFill>
                  <a:srgbClr val="002060"/>
                </a:solidFill>
              </a:rPr>
              <a:t>Тема. </a:t>
            </a:r>
            <a:r>
              <a:rPr lang="ru-RU" sz="2400" i="1" dirty="0" smtClean="0">
                <a:solidFill>
                  <a:srgbClr val="002060"/>
                </a:solidFill>
              </a:rPr>
              <a:t>Хохломская роспись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img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5664629" cy="424847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23528" y="4725144"/>
            <a:ext cx="86044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002060"/>
                </a:solidFill>
              </a:rPr>
              <a:t>Ягодки учитесь </a:t>
            </a:r>
            <a:r>
              <a:rPr lang="ru-RU" sz="1600" b="1" i="1" dirty="0" smtClean="0">
                <a:solidFill>
                  <a:srgbClr val="002060"/>
                </a:solidFill>
              </a:rPr>
              <a:t>рисовать </a:t>
            </a:r>
            <a:r>
              <a:rPr lang="ru-RU" sz="1600" b="1" i="1" dirty="0" smtClean="0">
                <a:solidFill>
                  <a:srgbClr val="002060"/>
                </a:solidFill>
              </a:rPr>
              <a:t>кистью </a:t>
            </a:r>
            <a:r>
              <a:rPr lang="ru-RU" sz="1600" b="1" i="1" dirty="0" smtClean="0">
                <a:solidFill>
                  <a:srgbClr val="002060"/>
                </a:solidFill>
              </a:rPr>
              <a:t>и печаткой- тычком. Тычок делается из бумаги, для этого полоска бумаги </a:t>
            </a:r>
            <a:r>
              <a:rPr lang="ru-RU" sz="1600" b="1" i="1" dirty="0" smtClean="0">
                <a:solidFill>
                  <a:srgbClr val="002060"/>
                </a:solidFill>
              </a:rPr>
              <a:t>сворачивается в </a:t>
            </a:r>
            <a:r>
              <a:rPr lang="ru-RU" sz="1600" b="1" i="1" dirty="0" smtClean="0">
                <a:solidFill>
                  <a:srgbClr val="002060"/>
                </a:solidFill>
              </a:rPr>
              <a:t>тугую трубочку.</a:t>
            </a:r>
            <a:br>
              <a:rPr lang="ru-RU" sz="1600" b="1" i="1" dirty="0" smtClean="0">
                <a:solidFill>
                  <a:srgbClr val="002060"/>
                </a:solidFill>
              </a:rPr>
            </a:br>
            <a:r>
              <a:rPr lang="ru-RU" sz="1600" b="1" i="1" dirty="0" smtClean="0">
                <a:solidFill>
                  <a:srgbClr val="002060"/>
                </a:solidFill>
              </a:rPr>
              <a:t>Ягоды брусничка, смородинка и рябинка рисуются печаткой- тычком.</a:t>
            </a:r>
            <a:br>
              <a:rPr lang="ru-RU" sz="1600" b="1" i="1" dirty="0" smtClean="0">
                <a:solidFill>
                  <a:srgbClr val="002060"/>
                </a:solidFill>
              </a:rPr>
            </a:br>
            <a:r>
              <a:rPr lang="ru-RU" sz="1600" b="1" i="1" dirty="0" smtClean="0">
                <a:solidFill>
                  <a:srgbClr val="002060"/>
                </a:solidFill>
              </a:rPr>
              <a:t>Ягоды крыжовник, клубничка и малинка рисуются кистью. По высохшей краске ягоды "</a:t>
            </a:r>
            <a:r>
              <a:rPr lang="ru-RU" sz="1600" b="1" i="1" dirty="0" err="1" smtClean="0">
                <a:solidFill>
                  <a:srgbClr val="002060"/>
                </a:solidFill>
              </a:rPr>
              <a:t>разживляются</a:t>
            </a:r>
            <a:r>
              <a:rPr lang="ru-RU" sz="1600" b="1" i="1" dirty="0" smtClean="0">
                <a:solidFill>
                  <a:srgbClr val="002060"/>
                </a:solidFill>
              </a:rPr>
              <a:t>" желтым цветом.</a:t>
            </a:r>
            <a:endParaRPr lang="ru-RU" sz="1600" b="1" i="1" dirty="0" smtClean="0">
              <a:solidFill>
                <a:srgbClr val="002060"/>
              </a:solidFill>
            </a:endParaRPr>
          </a:p>
        </p:txBody>
      </p:sp>
      <p:pic>
        <p:nvPicPr>
          <p:cNvPr id="14" name="Содержимое 3" descr="img1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82098" y="476672"/>
            <a:ext cx="2494358" cy="1872208"/>
          </a:xfrm>
          <a:prstGeom prst="rect">
            <a:avLst/>
          </a:prstGeom>
        </p:spPr>
      </p:pic>
      <p:pic>
        <p:nvPicPr>
          <p:cNvPr id="15" name="Рисунок 14" descr="img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80179" y="2420887"/>
            <a:ext cx="2496278" cy="187220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3140968"/>
            <a:ext cx="3648406" cy="2736304"/>
          </a:xfrm>
        </p:spPr>
      </p:pic>
      <p:pic>
        <p:nvPicPr>
          <p:cNvPr id="5" name="Рисунок 4" descr="img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284984"/>
            <a:ext cx="3456384" cy="2592288"/>
          </a:xfrm>
          <a:prstGeom prst="rect">
            <a:avLst/>
          </a:prstGeom>
        </p:spPr>
      </p:pic>
      <p:pic>
        <p:nvPicPr>
          <p:cNvPr id="6" name="Рисунок 5" descr="img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548680"/>
            <a:ext cx="3456384" cy="259228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39553" y="692696"/>
            <a:ext cx="37444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Попробуйте придумать свой неповторимый образ и изобразить его на бумаге, используя полученные навыки.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276872"/>
            <a:ext cx="2543944" cy="2285575"/>
          </a:xfrm>
          <a:prstGeom prst="rect">
            <a:avLst/>
          </a:prstGeom>
        </p:spPr>
      </p:pic>
      <p:pic>
        <p:nvPicPr>
          <p:cNvPr id="5" name="Рисунок 4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2348880"/>
            <a:ext cx="2549928" cy="2098318"/>
          </a:xfrm>
          <a:prstGeom prst="rect">
            <a:avLst/>
          </a:prstGeom>
        </p:spPr>
      </p:pic>
      <p:pic>
        <p:nvPicPr>
          <p:cNvPr id="6" name="Рисунок 5" descr="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2276872"/>
            <a:ext cx="2445215" cy="231385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83568" y="7647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Какой тип письма используется в данном случае?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95536" y="4509120"/>
            <a:ext cx="8424936" cy="165618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hohloma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2420888"/>
            <a:ext cx="3456384" cy="2156912"/>
          </a:xfrm>
          <a:prstGeom prst="rect">
            <a:avLst/>
          </a:prstGeom>
        </p:spPr>
      </p:pic>
      <p:pic>
        <p:nvPicPr>
          <p:cNvPr id="10" name="Рисунок 9" descr="unnam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548680"/>
            <a:ext cx="4415956" cy="309634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11560" y="4653136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Хохлома представляет собой декоративную роспись деревянной посуды и мебели, выполненную красным, зеленым и черным цветом по золотому фону. Традиционные элементы Хохломы — красные сочные ягоды рябины и земляники, цветы и ветки. Нередко встречаются птицы, рыбы и звери.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5896" y="548680"/>
            <a:ext cx="4968552" cy="1296144"/>
          </a:xfrm>
        </p:spPr>
        <p:txBody>
          <a:bodyPr>
            <a:normAutofit fontScale="92500" lnSpcReduction="10000"/>
          </a:bodyPr>
          <a:lstStyle/>
          <a:p>
            <a:pPr marL="0" algn="just">
              <a:lnSpc>
                <a:spcPct val="120000"/>
              </a:lnSpc>
              <a:buNone/>
            </a:pPr>
            <a:r>
              <a:rPr lang="ru-RU" sz="1800" b="1" i="1" dirty="0" smtClean="0">
                <a:solidFill>
                  <a:srgbClr val="002060"/>
                </a:solidFill>
              </a:rPr>
              <a:t>Хохлома - так называлось большое торговое село, куда привозились для продажи изделия из окрестных сёл и деревень. </a:t>
            </a:r>
            <a:endParaRPr lang="ru-RU" sz="18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rtage-io-thumb-12832c251850e7cff4fdf13a48fec0f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548680"/>
            <a:ext cx="2596048" cy="2708920"/>
          </a:xfrm>
          <a:prstGeom prst="rect">
            <a:avLst/>
          </a:prstGeom>
        </p:spPr>
      </p:pic>
      <p:pic>
        <p:nvPicPr>
          <p:cNvPr id="6" name="Рисунок 5" descr="hohlomskaya_rospis_beliy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3573016"/>
            <a:ext cx="3145160" cy="266654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6805384" cy="4187952"/>
          </a:xfrm>
        </p:spPr>
        <p:txBody>
          <a:bodyPr>
            <a:noAutofit/>
          </a:bodyPr>
          <a:lstStyle/>
          <a:p>
            <a:pPr marL="0">
              <a:lnSpc>
                <a:spcPct val="140000"/>
              </a:lnSpc>
              <a:spcBef>
                <a:spcPts val="0"/>
              </a:spcBef>
              <a:buNone/>
            </a:pPr>
            <a:r>
              <a:rPr lang="ru-RU" sz="1600" b="1" i="1" dirty="0" smtClean="0">
                <a:solidFill>
                  <a:srgbClr val="002060"/>
                </a:solidFill>
              </a:rPr>
              <a:t>ХОХЛОМСКАЯ РОСПИСЬ- АЛЫХ ЯГОД РОССЫПЬ. </a:t>
            </a:r>
          </a:p>
          <a:p>
            <a:pPr marL="0">
              <a:lnSpc>
                <a:spcPct val="140000"/>
              </a:lnSpc>
              <a:spcBef>
                <a:spcPts val="0"/>
              </a:spcBef>
              <a:buNone/>
            </a:pPr>
            <a:r>
              <a:rPr lang="ru-RU" sz="1600" b="1" i="1" dirty="0" smtClean="0">
                <a:solidFill>
                  <a:srgbClr val="002060"/>
                </a:solidFill>
              </a:rPr>
              <a:t>ОТГОЛОСКИ ЛЕТА В ЗЕЛЕНИ ТРАВЫ. </a:t>
            </a:r>
          </a:p>
          <a:p>
            <a:pPr marL="0">
              <a:lnSpc>
                <a:spcPct val="140000"/>
              </a:lnSpc>
              <a:spcBef>
                <a:spcPts val="0"/>
              </a:spcBef>
              <a:buNone/>
            </a:pPr>
            <a:r>
              <a:rPr lang="ru-RU" sz="1600" b="1" i="1" dirty="0" smtClean="0">
                <a:solidFill>
                  <a:srgbClr val="002060"/>
                </a:solidFill>
              </a:rPr>
              <a:t>РОЩИ-ПЕРЕЛЕСКИ, ШЕЛКОВЫЕ ВСПЛЕСКИ </a:t>
            </a:r>
          </a:p>
          <a:p>
            <a:pPr marL="0">
              <a:lnSpc>
                <a:spcPct val="140000"/>
              </a:lnSpc>
              <a:spcBef>
                <a:spcPts val="0"/>
              </a:spcBef>
              <a:buNone/>
            </a:pPr>
            <a:r>
              <a:rPr lang="ru-RU" sz="1600" b="1" i="1" dirty="0" smtClean="0">
                <a:solidFill>
                  <a:srgbClr val="002060"/>
                </a:solidFill>
              </a:rPr>
              <a:t>СОЛНЕЧНО-МЕДОВОЙ ЗОЛОТОЙ ЛИСТВЫ.   </a:t>
            </a:r>
          </a:p>
          <a:p>
            <a:pPr marL="0">
              <a:lnSpc>
                <a:spcPct val="140000"/>
              </a:lnSpc>
              <a:spcBef>
                <a:spcPts val="0"/>
              </a:spcBef>
              <a:buNone/>
            </a:pPr>
            <a:r>
              <a:rPr lang="ru-RU" sz="1600" b="1" i="1" dirty="0" smtClean="0">
                <a:solidFill>
                  <a:srgbClr val="002060"/>
                </a:solidFill>
              </a:rPr>
              <a:t>У КРАСЫ ТОЧЕНОЙ – САРАФАН ПАРЧОВЫЙ </a:t>
            </a:r>
          </a:p>
          <a:p>
            <a:pPr marL="0">
              <a:lnSpc>
                <a:spcPct val="140000"/>
              </a:lnSpc>
              <a:spcBef>
                <a:spcPts val="0"/>
              </a:spcBef>
              <a:buNone/>
            </a:pPr>
            <a:r>
              <a:rPr lang="ru-RU" sz="1600" b="1" i="1" dirty="0" smtClean="0">
                <a:solidFill>
                  <a:srgbClr val="002060"/>
                </a:solidFill>
              </a:rPr>
              <a:t>ПО ВОЛНАМ УЗОРОВ ЯХОНТЫ ГОРЯТ. </a:t>
            </a:r>
          </a:p>
          <a:p>
            <a:pPr marL="0">
              <a:lnSpc>
                <a:spcPct val="140000"/>
              </a:lnSpc>
              <a:spcBef>
                <a:spcPts val="0"/>
              </a:spcBef>
              <a:buNone/>
            </a:pPr>
            <a:r>
              <a:rPr lang="ru-RU" sz="1600" b="1" i="1" dirty="0" smtClean="0">
                <a:solidFill>
                  <a:srgbClr val="002060"/>
                </a:solidFill>
              </a:rPr>
              <a:t>ЧТО ЗА ЧАРОДЕИ ХОХЛОМУ ОДЕЛИ </a:t>
            </a:r>
          </a:p>
          <a:p>
            <a:pPr marL="0">
              <a:lnSpc>
                <a:spcPct val="140000"/>
              </a:lnSpc>
              <a:spcBef>
                <a:spcPts val="0"/>
              </a:spcBef>
              <a:buNone/>
            </a:pPr>
            <a:r>
              <a:rPr lang="ru-RU" sz="1600" b="1" i="1" dirty="0" smtClean="0">
                <a:solidFill>
                  <a:srgbClr val="002060"/>
                </a:solidFill>
              </a:rPr>
              <a:t>В ЭТОТ НЕСКАЗАННЫЙ ПРАЗДНИЧНЫЙ НАРЯД?   </a:t>
            </a:r>
          </a:p>
          <a:p>
            <a:pPr marL="0">
              <a:lnSpc>
                <a:spcPct val="140000"/>
              </a:lnSpc>
              <a:spcBef>
                <a:spcPts val="0"/>
              </a:spcBef>
              <a:buNone/>
            </a:pPr>
            <a:r>
              <a:rPr lang="ru-RU" sz="1600" b="1" i="1" dirty="0" smtClean="0">
                <a:solidFill>
                  <a:srgbClr val="002060"/>
                </a:solidFill>
              </a:rPr>
              <a:t>РОСПИСЬ ХОХЛОМСКАЯ СЛОВНО КОЛДОВСКАЯ </a:t>
            </a:r>
          </a:p>
          <a:p>
            <a:pPr marL="0">
              <a:lnSpc>
                <a:spcPct val="140000"/>
              </a:lnSpc>
              <a:spcBef>
                <a:spcPts val="0"/>
              </a:spcBef>
              <a:buNone/>
            </a:pPr>
            <a:r>
              <a:rPr lang="ru-RU" sz="1600" b="1" i="1" dirty="0" smtClean="0">
                <a:solidFill>
                  <a:srgbClr val="002060"/>
                </a:solidFill>
              </a:rPr>
              <a:t>В СКАЗОЧНУЮ ПЕСНЮ ПРОСИТСЯ САМА. </a:t>
            </a:r>
          </a:p>
          <a:p>
            <a:pPr marL="0">
              <a:lnSpc>
                <a:spcPct val="140000"/>
              </a:lnSpc>
              <a:spcBef>
                <a:spcPts val="0"/>
              </a:spcBef>
              <a:buNone/>
            </a:pPr>
            <a:r>
              <a:rPr lang="ru-RU" sz="1600" b="1" i="1" dirty="0" smtClean="0">
                <a:solidFill>
                  <a:srgbClr val="002060"/>
                </a:solidFill>
              </a:rPr>
              <a:t>И НИГДЕ НА СВЕТЕ НЕТ ТАКИХ СОЦВЕТИЙ </a:t>
            </a:r>
          </a:p>
          <a:p>
            <a:pPr marL="0">
              <a:lnSpc>
                <a:spcPct val="140000"/>
              </a:lnSpc>
              <a:spcBef>
                <a:spcPts val="0"/>
              </a:spcBef>
              <a:buNone/>
            </a:pPr>
            <a:r>
              <a:rPr lang="ru-RU" sz="1600" b="1" i="1" dirty="0" smtClean="0">
                <a:solidFill>
                  <a:srgbClr val="002060"/>
                </a:solidFill>
              </a:rPr>
              <a:t>ВСЕХ ЧУДЕС ЧУДЕСНЕЙ НАША ХОХЛОМА!</a:t>
            </a:r>
          </a:p>
          <a:p>
            <a:pPr>
              <a:lnSpc>
                <a:spcPct val="140000"/>
              </a:lnSpc>
            </a:pPr>
            <a:endParaRPr lang="ru-RU" sz="1600" b="1" i="1" dirty="0" smtClean="0">
              <a:solidFill>
                <a:srgbClr val="002060"/>
              </a:solidFill>
            </a:endParaRPr>
          </a:p>
          <a:p>
            <a:endParaRPr lang="ru-RU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465a1f983289181fa1dd83b8c477ec0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4221088"/>
            <a:ext cx="3398000" cy="1296144"/>
          </a:xfrm>
          <a:prstGeom prst="rect">
            <a:avLst/>
          </a:prstGeom>
        </p:spPr>
      </p:pic>
      <p:pic>
        <p:nvPicPr>
          <p:cNvPr id="11" name="Рисунок 10" descr="1203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548680"/>
            <a:ext cx="3384376" cy="3384376"/>
          </a:xfrm>
          <a:prstGeom prst="rect">
            <a:avLst/>
          </a:prstGeom>
        </p:spPr>
      </p:pic>
      <p:pic>
        <p:nvPicPr>
          <p:cNvPr id="14" name="Рисунок 13" descr="7d930e8f8bf12d9b5eaa0588f0244eb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2492896"/>
            <a:ext cx="2609231" cy="3456384"/>
          </a:xfrm>
          <a:prstGeom prst="rect">
            <a:avLst/>
          </a:prstGeom>
        </p:spPr>
      </p:pic>
      <p:pic>
        <p:nvPicPr>
          <p:cNvPr id="12" name="Рисунок 11" descr="Без названия.jf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3645024"/>
            <a:ext cx="2143125" cy="2143125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395536" y="476672"/>
            <a:ext cx="4824536" cy="29523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548680"/>
            <a:ext cx="4752528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b="1" i="1" dirty="0" smtClean="0">
                <a:solidFill>
                  <a:srgbClr val="002060"/>
                </a:solidFill>
              </a:rPr>
              <a:t>Основные цвета Для хохломской росписи </a:t>
            </a:r>
            <a:r>
              <a:rPr lang="ru-RU" b="1" i="1" dirty="0" smtClean="0">
                <a:solidFill>
                  <a:srgbClr val="002060"/>
                </a:solidFill>
              </a:rPr>
              <a:t>- </a:t>
            </a:r>
            <a:r>
              <a:rPr lang="ru-RU" b="1" i="1" dirty="0" smtClean="0"/>
              <a:t>черная,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smtClean="0">
                <a:solidFill>
                  <a:srgbClr val="C00000"/>
                </a:solidFill>
              </a:rPr>
              <a:t>красная,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smtClean="0">
                <a:solidFill>
                  <a:srgbClr val="00B050"/>
                </a:solidFill>
              </a:rPr>
              <a:t>зеленая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smtClean="0">
                <a:solidFill>
                  <a:srgbClr val="002060"/>
                </a:solidFill>
              </a:rPr>
              <a:t>и </a:t>
            </a:r>
            <a:r>
              <a:rPr lang="ru-RU" b="1" i="1" dirty="0" smtClean="0">
                <a:solidFill>
                  <a:srgbClr val="FFC000"/>
                </a:solidFill>
              </a:rPr>
              <a:t>желтая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smtClean="0">
                <a:solidFill>
                  <a:srgbClr val="002060"/>
                </a:solidFill>
              </a:rPr>
              <a:t>краски: </a:t>
            </a:r>
            <a:endParaRPr lang="ru-RU" b="1" i="1" dirty="0" smtClean="0">
              <a:solidFill>
                <a:srgbClr val="002060"/>
              </a:solidFill>
            </a:endParaRPr>
          </a:p>
          <a:p>
            <a:pPr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ru-RU" b="1" i="1" dirty="0" smtClean="0">
                <a:solidFill>
                  <a:srgbClr val="002060"/>
                </a:solidFill>
              </a:rPr>
              <a:t> красный </a:t>
            </a:r>
            <a:r>
              <a:rPr lang="ru-RU" b="1" i="1" dirty="0" smtClean="0">
                <a:solidFill>
                  <a:srgbClr val="002060"/>
                </a:solidFill>
              </a:rPr>
              <a:t>цвет - радость; </a:t>
            </a:r>
            <a:endParaRPr lang="ru-RU" b="1" i="1" dirty="0" smtClean="0">
              <a:solidFill>
                <a:srgbClr val="002060"/>
              </a:solidFill>
            </a:endParaRPr>
          </a:p>
          <a:p>
            <a:pPr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ru-RU" b="1" i="1" dirty="0" smtClean="0">
                <a:solidFill>
                  <a:srgbClr val="002060"/>
                </a:solidFill>
              </a:rPr>
              <a:t> золотой </a:t>
            </a:r>
            <a:r>
              <a:rPr lang="ru-RU" b="1" i="1" dirty="0" smtClean="0">
                <a:solidFill>
                  <a:srgbClr val="002060"/>
                </a:solidFill>
              </a:rPr>
              <a:t>цвет - тепло, счастье, богатство, красота и чистота; </a:t>
            </a:r>
            <a:endParaRPr lang="ru-RU" b="1" i="1" dirty="0" smtClean="0">
              <a:solidFill>
                <a:srgbClr val="002060"/>
              </a:solidFill>
            </a:endParaRPr>
          </a:p>
          <a:p>
            <a:pPr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ru-RU" b="1" i="1" dirty="0" smtClean="0">
                <a:solidFill>
                  <a:srgbClr val="002060"/>
                </a:solidFill>
              </a:rPr>
              <a:t> зелёный </a:t>
            </a:r>
            <a:r>
              <a:rPr lang="ru-RU" b="1" i="1" dirty="0" smtClean="0">
                <a:solidFill>
                  <a:srgbClr val="002060"/>
                </a:solidFill>
              </a:rPr>
              <a:t>цвет - жизнь, природа; </a:t>
            </a:r>
            <a:endParaRPr lang="ru-RU" b="1" i="1" dirty="0" smtClean="0">
              <a:solidFill>
                <a:srgbClr val="002060"/>
              </a:solidFill>
            </a:endParaRPr>
          </a:p>
          <a:p>
            <a:pPr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ru-RU" b="1" i="1" dirty="0" smtClean="0">
                <a:solidFill>
                  <a:srgbClr val="002060"/>
                </a:solidFill>
              </a:rPr>
              <a:t> чёрный </a:t>
            </a:r>
            <a:r>
              <a:rPr lang="ru-RU" b="1" i="1" dirty="0" smtClean="0">
                <a:solidFill>
                  <a:srgbClr val="002060"/>
                </a:solidFill>
              </a:rPr>
              <a:t>цвет - торжественность.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39552" y="856357"/>
            <a:ext cx="30243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</a:rPr>
              <a:t>При верховом письме </a:t>
            </a:r>
            <a:r>
              <a:rPr lang="ru-RU" sz="1600" b="1" i="1" dirty="0" smtClean="0">
                <a:solidFill>
                  <a:srgbClr val="002060"/>
                </a:solidFill>
              </a:rPr>
              <a:t>рисунок наносился черной или красной краской на фон изделия.  И орнаментами были: травка, роспись «под листок» или «под ягодку», «пряник». </a:t>
            </a:r>
          </a:p>
          <a:p>
            <a:pPr lvl="0" algn="just"/>
            <a:r>
              <a:rPr lang="ru-RU" sz="1600" b="1" i="1" dirty="0" smtClean="0">
                <a:solidFill>
                  <a:srgbClr val="002060"/>
                </a:solidFill>
              </a:rPr>
              <a:t>«Травная </a:t>
            </a:r>
            <a:r>
              <a:rPr lang="ru-RU" sz="1600" b="1" i="1" dirty="0" smtClean="0">
                <a:solidFill>
                  <a:srgbClr val="002060"/>
                </a:solidFill>
              </a:rPr>
              <a:t>роспись» является основой верхового письма. </a:t>
            </a:r>
            <a:r>
              <a:rPr lang="ru-RU" sz="1600" b="1" i="1" dirty="0" smtClean="0">
                <a:solidFill>
                  <a:srgbClr val="002060"/>
                </a:solidFill>
              </a:rPr>
              <a:t>Этот вид росписи наиболее древний. Он писался завитками, мазками, мелкими ягодками и колосками по серебристому фону.</a:t>
            </a:r>
            <a:r>
              <a:rPr lang="ru-RU" sz="1600" b="1" i="1" dirty="0" smtClean="0">
                <a:solidFill>
                  <a:srgbClr val="002060"/>
                </a:solidFill>
              </a:rPr>
              <a:t> Главные элементы имеют свои названия: «</a:t>
            </a:r>
            <a:r>
              <a:rPr lang="ru-RU" sz="1600" b="1" i="1" dirty="0" err="1" smtClean="0">
                <a:solidFill>
                  <a:srgbClr val="002060"/>
                </a:solidFill>
              </a:rPr>
              <a:t>осочки</a:t>
            </a:r>
            <a:r>
              <a:rPr lang="ru-RU" sz="1600" b="1" i="1" dirty="0" smtClean="0">
                <a:solidFill>
                  <a:srgbClr val="002060"/>
                </a:solidFill>
              </a:rPr>
              <a:t>», «травинки», «капельки», «усики», «завитки», «кустик».</a:t>
            </a:r>
            <a:endParaRPr lang="ru-RU" sz="1600" b="1" i="1" dirty="0" smtClean="0">
              <a:solidFill>
                <a:srgbClr val="00206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  <a:p>
            <a:pPr algn="just"/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26178" y="4437112"/>
            <a:ext cx="4678270" cy="190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55576" y="476672"/>
            <a:ext cx="77684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u="sng" dirty="0" smtClean="0">
                <a:solidFill>
                  <a:srgbClr val="002060"/>
                </a:solidFill>
              </a:rPr>
              <a:t>Существует два типа письма верховое и фоновое. </a:t>
            </a:r>
            <a:endParaRPr lang="ru-RU" sz="2000" u="sng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83568" y="5229200"/>
            <a:ext cx="4608512" cy="116588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endParaRPr kumimoji="0" lang="ru-RU" sz="16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Рисунок 12" descr="92145e99bf693fe960433806bf7930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836712"/>
            <a:ext cx="4893908" cy="3888432"/>
          </a:xfrm>
          <a:prstGeom prst="rect">
            <a:avLst/>
          </a:prstGeom>
        </p:spPr>
      </p:pic>
      <p:pic>
        <p:nvPicPr>
          <p:cNvPr id="14" name="Рисунок 13" descr="RgE6EpqLQ9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4674133"/>
            <a:ext cx="5184576" cy="175789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1560" y="2924944"/>
            <a:ext cx="763284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002060"/>
                </a:solidFill>
              </a:rPr>
              <a:t>Для </a:t>
            </a:r>
            <a:r>
              <a:rPr lang="ru-RU" sz="1600" b="1" i="1" dirty="0" smtClean="0">
                <a:solidFill>
                  <a:srgbClr val="FF0000"/>
                </a:solidFill>
              </a:rPr>
              <a:t>фоновой росписи </a:t>
            </a:r>
            <a:r>
              <a:rPr lang="ru-RU" sz="1600" b="1" i="1" dirty="0" smtClean="0">
                <a:solidFill>
                  <a:srgbClr val="002060"/>
                </a:solidFill>
              </a:rPr>
              <a:t>характерно применение черного и красного фона. Сам рисунок оставался золотым. </a:t>
            </a:r>
          </a:p>
          <a:p>
            <a:pPr algn="just"/>
            <a:r>
              <a:rPr lang="ru-RU" sz="1600" b="1" i="1" dirty="0" smtClean="0">
                <a:solidFill>
                  <a:srgbClr val="002060"/>
                </a:solidFill>
              </a:rPr>
              <a:t>Фоновая роспись начинается с прорисовки линии стебля с листьями и цветами, а также с птицами или рыбами. Затем фон закрашивается чаще всего черной или красной красками. А затем по золотому фону прорисовываются детали крупны мотивов.</a:t>
            </a:r>
          </a:p>
          <a:p>
            <a:pPr algn="just"/>
            <a:r>
              <a:rPr lang="ru-RU" sz="1600" b="1" i="1" dirty="0" smtClean="0">
                <a:solidFill>
                  <a:srgbClr val="002060"/>
                </a:solidFill>
              </a:rPr>
              <a:t>И последний этап, как в верховой росписи - прописка. Ее делают по уже высохшему фону. Используют всю цветовую палитру хохломы. </a:t>
            </a:r>
          </a:p>
          <a:p>
            <a:pPr algn="just"/>
            <a:r>
              <a:rPr lang="ru-RU" sz="1600" b="1" i="1" dirty="0" smtClean="0">
                <a:solidFill>
                  <a:srgbClr val="002060"/>
                </a:solidFill>
              </a:rPr>
              <a:t>Основой фонового письма является роспись «Кудрины». Это рисунок из кудреваты завитков, линии которые образуют причудливые формы листьев, цветов и плодов.</a:t>
            </a:r>
            <a:endParaRPr lang="ru-RU" sz="1600" b="1" i="1" dirty="0" smtClean="0">
              <a:solidFill>
                <a:srgbClr val="002060"/>
              </a:solidFill>
            </a:endParaRPr>
          </a:p>
        </p:txBody>
      </p:sp>
      <p:pic>
        <p:nvPicPr>
          <p:cNvPr id="20" name="Рисунок 19" descr="r6Zs5pceUY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620688"/>
            <a:ext cx="7560840" cy="237095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rgbClr val="002060"/>
                </a:solidFill>
              </a:rPr>
              <a:t>Для </a:t>
            </a:r>
            <a:r>
              <a:rPr lang="ru-RU" sz="1800" b="1" i="1" dirty="0" smtClean="0">
                <a:solidFill>
                  <a:srgbClr val="002060"/>
                </a:solidFill>
              </a:rPr>
              <a:t>практической </a:t>
            </a:r>
            <a:r>
              <a:rPr lang="ru-RU" sz="1800" b="1" i="1" dirty="0" smtClean="0">
                <a:solidFill>
                  <a:srgbClr val="002060"/>
                </a:solidFill>
              </a:rPr>
              <a:t>работы надо иметь:</a:t>
            </a:r>
            <a:br>
              <a:rPr lang="ru-RU" sz="1800" b="1" i="1" dirty="0" smtClean="0">
                <a:solidFill>
                  <a:srgbClr val="002060"/>
                </a:solidFill>
              </a:rPr>
            </a:br>
            <a:r>
              <a:rPr lang="ru-RU" sz="1800" b="1" i="1" dirty="0" smtClean="0">
                <a:solidFill>
                  <a:srgbClr val="002060"/>
                </a:solidFill>
              </a:rPr>
              <a:t>1) краски гуашевые желтого, красного, зеленого и черного цветов;</a:t>
            </a:r>
            <a:br>
              <a:rPr lang="ru-RU" sz="1800" b="1" i="1" dirty="0" smtClean="0">
                <a:solidFill>
                  <a:srgbClr val="002060"/>
                </a:solidFill>
              </a:rPr>
            </a:br>
            <a:r>
              <a:rPr lang="ru-RU" sz="1800" b="1" i="1" dirty="0" smtClean="0">
                <a:solidFill>
                  <a:srgbClr val="002060"/>
                </a:solidFill>
              </a:rPr>
              <a:t>2) кисти </a:t>
            </a:r>
            <a:r>
              <a:rPr lang="ru-RU" sz="1800" b="1" i="1" dirty="0" smtClean="0">
                <a:solidFill>
                  <a:srgbClr val="002060"/>
                </a:solidFill>
              </a:rPr>
              <a:t>№</a:t>
            </a:r>
            <a:r>
              <a:rPr lang="ru-RU" sz="1800" b="1" i="1" dirty="0" smtClean="0">
                <a:solidFill>
                  <a:srgbClr val="002060"/>
                </a:solidFill>
              </a:rPr>
              <a:t>2 и №3;</a:t>
            </a:r>
            <a:br>
              <a:rPr lang="ru-RU" sz="1800" b="1" i="1" dirty="0" smtClean="0">
                <a:solidFill>
                  <a:srgbClr val="002060"/>
                </a:solidFill>
              </a:rPr>
            </a:br>
            <a:r>
              <a:rPr lang="ru-RU" sz="1800" b="1" i="1" dirty="0" smtClean="0">
                <a:solidFill>
                  <a:srgbClr val="002060"/>
                </a:solidFill>
              </a:rPr>
              <a:t>3) банку с водой;</a:t>
            </a:r>
            <a:br>
              <a:rPr lang="ru-RU" sz="1800" b="1" i="1" dirty="0" smtClean="0">
                <a:solidFill>
                  <a:srgbClr val="002060"/>
                </a:solidFill>
              </a:rPr>
            </a:br>
            <a:r>
              <a:rPr lang="ru-RU" sz="1800" b="1" i="1" dirty="0" smtClean="0">
                <a:solidFill>
                  <a:srgbClr val="002060"/>
                </a:solidFill>
              </a:rPr>
              <a:t>4) мягкую тряпочку для снятия лишней краски с кисти;</a:t>
            </a:r>
            <a:br>
              <a:rPr lang="ru-RU" sz="1800" b="1" i="1" dirty="0" smtClean="0">
                <a:solidFill>
                  <a:srgbClr val="002060"/>
                </a:solidFill>
              </a:rPr>
            </a:br>
            <a:r>
              <a:rPr lang="ru-RU" sz="1800" b="1" i="1" dirty="0" smtClean="0">
                <a:solidFill>
                  <a:srgbClr val="002060"/>
                </a:solidFill>
              </a:rPr>
              <a:t>5) листок белой плотной бумаги или белую мелкую тарелку без узоров, которая будет служить палитрой.</a:t>
            </a:r>
            <a:endParaRPr lang="ru-RU" sz="18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404664"/>
            <a:ext cx="79928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Учимся рисовать простейшие элементы травяного орнамента. </a:t>
            </a:r>
            <a:endParaRPr lang="ru-RU" b="1" i="1" dirty="0" smtClean="0">
              <a:solidFill>
                <a:srgbClr val="002060"/>
              </a:solidFill>
            </a:endParaRPr>
          </a:p>
          <a:p>
            <a:r>
              <a:rPr lang="ru-RU" b="1" i="1" dirty="0" smtClean="0">
                <a:solidFill>
                  <a:srgbClr val="002060"/>
                </a:solidFill>
              </a:rPr>
              <a:t>Выполняйте </a:t>
            </a:r>
            <a:r>
              <a:rPr lang="ru-RU" b="1" i="1" dirty="0" smtClean="0">
                <a:solidFill>
                  <a:srgbClr val="002060"/>
                </a:solidFill>
              </a:rPr>
              <a:t>упражнения на повтор главных отличительных элементов узора "травка". В хохломской росписи "травкой" называется орнамент, выполненный отдельными ритмично расположенными мазками.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20072" y="2492896"/>
            <a:ext cx="35283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Все элементы травного орнамента рисуются сразу кистью, без нанесения предварительного рисунка карандашом, при этом кисточку надо держать тремя пальцами перпендикулярно поверхности листа.</a:t>
            </a:r>
            <a:endParaRPr lang="ru-RU" b="1" i="1" dirty="0" smtClean="0">
              <a:solidFill>
                <a:srgbClr val="002060"/>
              </a:solidFill>
            </a:endParaRPr>
          </a:p>
        </p:txBody>
      </p:sp>
      <p:pic>
        <p:nvPicPr>
          <p:cNvPr id="8" name="Рисунок 7" descr="img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492896"/>
            <a:ext cx="4416491" cy="331236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55555555555555555555555555555555555555555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548680"/>
            <a:ext cx="4365914" cy="396044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4033584" cy="4187952"/>
          </a:xfrm>
        </p:spPr>
        <p:txBody>
          <a:bodyPr>
            <a:no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sz="1600" b="1" i="1" dirty="0" smtClean="0">
                <a:solidFill>
                  <a:srgbClr val="C00000"/>
                </a:solidFill>
              </a:rPr>
              <a:t>"</a:t>
            </a:r>
            <a:r>
              <a:rPr lang="ru-RU" sz="1600" b="1" i="1" dirty="0" err="1" smtClean="0">
                <a:solidFill>
                  <a:srgbClr val="C00000"/>
                </a:solidFill>
              </a:rPr>
              <a:t>Осочки</a:t>
            </a:r>
            <a:r>
              <a:rPr lang="ru-RU" sz="1600" b="1" i="1" dirty="0" smtClean="0">
                <a:solidFill>
                  <a:srgbClr val="C00000"/>
                </a:solidFill>
              </a:rPr>
              <a:t>"</a:t>
            </a:r>
            <a:r>
              <a:rPr lang="ru-RU" sz="1600" b="1" i="1" dirty="0" smtClean="0">
                <a:solidFill>
                  <a:srgbClr val="002060"/>
                </a:solidFill>
              </a:rPr>
              <a:t>-</a:t>
            </a:r>
            <a:r>
              <a:rPr lang="ru-RU" sz="1600" b="1" i="1" dirty="0" smtClean="0">
                <a:solidFill>
                  <a:srgbClr val="FF0000"/>
                </a:solidFill>
              </a:rPr>
              <a:t> </a:t>
            </a:r>
            <a:r>
              <a:rPr lang="ru-RU" sz="1600" b="1" i="1" dirty="0" smtClean="0">
                <a:solidFill>
                  <a:srgbClr val="002060"/>
                </a:solidFill>
              </a:rPr>
              <a:t>самый простой элемент узора. Он выполняется легким движением кончика кисти сверху вниз.</a:t>
            </a:r>
            <a:br>
              <a:rPr lang="ru-RU" sz="1600" b="1" i="1" dirty="0" smtClean="0">
                <a:solidFill>
                  <a:srgbClr val="002060"/>
                </a:solidFill>
              </a:rPr>
            </a:br>
            <a:r>
              <a:rPr lang="ru-RU" sz="1600" b="1" i="1" dirty="0" smtClean="0">
                <a:solidFill>
                  <a:srgbClr val="C00000"/>
                </a:solidFill>
              </a:rPr>
              <a:t>"Травинки"- </a:t>
            </a:r>
            <a:r>
              <a:rPr lang="ru-RU" sz="1600" b="1" i="1" dirty="0" smtClean="0">
                <a:solidFill>
                  <a:srgbClr val="002060"/>
                </a:solidFill>
              </a:rPr>
              <a:t>Это мазки с небольшим плавным утолщением.</a:t>
            </a:r>
            <a:br>
              <a:rPr lang="ru-RU" sz="1600" b="1" i="1" dirty="0" smtClean="0">
                <a:solidFill>
                  <a:srgbClr val="002060"/>
                </a:solidFill>
              </a:rPr>
            </a:br>
            <a:r>
              <a:rPr lang="ru-RU" sz="1600" b="1" i="1" dirty="0" smtClean="0">
                <a:solidFill>
                  <a:srgbClr val="C00000"/>
                </a:solidFill>
              </a:rPr>
              <a:t>"Капельки"- </a:t>
            </a:r>
            <a:r>
              <a:rPr lang="ru-RU" sz="1600" b="1" i="1" dirty="0" smtClean="0">
                <a:solidFill>
                  <a:srgbClr val="002060"/>
                </a:solidFill>
              </a:rPr>
              <a:t>рисуют приемом прикладывания кисти к бумаге.</a:t>
            </a:r>
            <a:br>
              <a:rPr lang="ru-RU" sz="1600" b="1" i="1" dirty="0" smtClean="0">
                <a:solidFill>
                  <a:srgbClr val="002060"/>
                </a:solidFill>
              </a:rPr>
            </a:br>
            <a:r>
              <a:rPr lang="ru-RU" sz="1600" b="1" i="1" dirty="0" smtClean="0">
                <a:solidFill>
                  <a:srgbClr val="002060"/>
                </a:solidFill>
              </a:rPr>
              <a:t>"Усики"- рисуются в виде непрерывной линии одинаковой толщины, закрученной в спираль.</a:t>
            </a:r>
            <a:br>
              <a:rPr lang="ru-RU" sz="1600" b="1" i="1" dirty="0" smtClean="0">
                <a:solidFill>
                  <a:srgbClr val="002060"/>
                </a:solidFill>
              </a:rPr>
            </a:br>
            <a:r>
              <a:rPr lang="ru-RU" sz="1600" b="1" i="1" dirty="0" smtClean="0">
                <a:solidFill>
                  <a:srgbClr val="C00000"/>
                </a:solidFill>
              </a:rPr>
              <a:t>"Завитки"- </a:t>
            </a:r>
            <a:r>
              <a:rPr lang="ru-RU" sz="1600" b="1" i="1" dirty="0" smtClean="0">
                <a:solidFill>
                  <a:srgbClr val="002060"/>
                </a:solidFill>
              </a:rPr>
              <a:t>выполняются с легким нажимом в середине элемента.</a:t>
            </a:r>
            <a:br>
              <a:rPr lang="ru-RU" sz="1600" b="1" i="1" dirty="0" smtClean="0">
                <a:solidFill>
                  <a:srgbClr val="002060"/>
                </a:solidFill>
              </a:rPr>
            </a:br>
            <a:endParaRPr lang="ru-RU" sz="1600" b="1" i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5013176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C00000"/>
                </a:solidFill>
              </a:rPr>
              <a:t>"Кустик"- </a:t>
            </a:r>
            <a:r>
              <a:rPr lang="ru-RU" sz="1600" b="1" i="1" dirty="0" smtClean="0">
                <a:solidFill>
                  <a:srgbClr val="002060"/>
                </a:solidFill>
              </a:rPr>
              <a:t>это наиболее сложный элемент "травки". Он состоит из симметрично расположенных более простых элементов- </a:t>
            </a:r>
            <a:r>
              <a:rPr lang="ru-RU" sz="1600" b="1" i="1" dirty="0" err="1" smtClean="0">
                <a:solidFill>
                  <a:srgbClr val="002060"/>
                </a:solidFill>
              </a:rPr>
              <a:t>осочек</a:t>
            </a:r>
            <a:r>
              <a:rPr lang="ru-RU" sz="1600" b="1" i="1" dirty="0" smtClean="0">
                <a:solidFill>
                  <a:srgbClr val="002060"/>
                </a:solidFill>
              </a:rPr>
              <a:t>, травинок, капелек, усиков и завитков.</a:t>
            </a:r>
            <a:endParaRPr lang="ru-RU" sz="1600" b="1" i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1163</TotalTime>
  <Words>502</Words>
  <Application>Microsoft Office PowerPoint</Application>
  <PresentationFormat>Экран (4:3)</PresentationFormat>
  <Paragraphs>37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Тема. Хохломская роспись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Предлагаю нарисовать вместе со мной вот такой симпатичный закат.</dc:title>
  <dc:creator>Egorovna</dc:creator>
  <cp:lastModifiedBy>Egorovna</cp:lastModifiedBy>
  <cp:revision>160</cp:revision>
  <dcterms:created xsi:type="dcterms:W3CDTF">2020-04-07T07:55:37Z</dcterms:created>
  <dcterms:modified xsi:type="dcterms:W3CDTF">2020-04-29T11:03:39Z</dcterms:modified>
</cp:coreProperties>
</file>