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81" r:id="rId3"/>
    <p:sldId id="284" r:id="rId4"/>
    <p:sldId id="285" r:id="rId5"/>
    <p:sldId id="258" r:id="rId6"/>
    <p:sldId id="275" r:id="rId7"/>
    <p:sldId id="263" r:id="rId8"/>
    <p:sldId id="257" r:id="rId9"/>
    <p:sldId id="276" r:id="rId10"/>
    <p:sldId id="260" r:id="rId11"/>
    <p:sldId id="259" r:id="rId12"/>
    <p:sldId id="277" r:id="rId13"/>
    <p:sldId id="264" r:id="rId14"/>
    <p:sldId id="265" r:id="rId15"/>
    <p:sldId id="261" r:id="rId16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FF9933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26854" autoAdjust="0"/>
    <p:restoredTop sz="94660"/>
  </p:normalViewPr>
  <p:slideViewPr>
    <p:cSldViewPr>
      <p:cViewPr>
        <p:scale>
          <a:sx n="78" d="100"/>
          <a:sy n="78" d="100"/>
        </p:scale>
        <p:origin x="-816" y="27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66828B-4880-44C0-B099-EB14E27BC8F1}" type="datetimeFigureOut">
              <a:rPr lang="ru-RU"/>
              <a:pPr>
                <a:defRPr/>
              </a:pPr>
              <a:t>09.04.2020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E6A39C-8EBF-4B71-BCD0-BD83EB14F89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59286C-EDCC-4D3A-B5F0-10E4E627C7EE}" type="datetimeFigureOut">
              <a:rPr lang="ru-RU"/>
              <a:pPr>
                <a:defRPr/>
              </a:pPr>
              <a:t>09.04.2020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8F27FC-65AF-441B-B530-A5E2605E010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B153A6-7456-4EA2-BC86-CA7E1DC52178}" type="datetimeFigureOut">
              <a:rPr lang="ru-RU"/>
              <a:pPr>
                <a:defRPr/>
              </a:pPr>
              <a:t>09.04.2020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AC4EB5-99F4-40FB-8198-F68076CC455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BDA86A-DC9B-4F79-82CC-303D662B9B48}" type="datetimeFigureOut">
              <a:rPr lang="ru-RU"/>
              <a:pPr>
                <a:defRPr/>
              </a:pPr>
              <a:t>09.04.2020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BBB1D6-6A01-45CC-BFF5-221FDE3F140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B92769-9FE4-4527-A579-6553DEE262B9}" type="datetimeFigureOut">
              <a:rPr lang="ru-RU"/>
              <a:pPr>
                <a:defRPr/>
              </a:pPr>
              <a:t>09.04.2020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972E9F-7317-4D28-9047-CCE38F11E3C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6A97ED-5031-499B-A944-40D6658B9394}" type="datetimeFigureOut">
              <a:rPr lang="ru-RU"/>
              <a:pPr>
                <a:defRPr/>
              </a:pPr>
              <a:t>09.04.2020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40DA9D-EF2A-4B8B-9A38-E4B662D181C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8276E8-426A-4877-B2DB-C859FBB04C7B}" type="datetimeFigureOut">
              <a:rPr lang="ru-RU"/>
              <a:pPr>
                <a:defRPr/>
              </a:pPr>
              <a:t>09.04.2020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D2C192-F089-4B39-8B77-E5B9D7A1565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24DFC3-8EE7-4D94-82CA-691D606C83A6}" type="datetimeFigureOut">
              <a:rPr lang="ru-RU"/>
              <a:pPr>
                <a:defRPr/>
              </a:pPr>
              <a:t>09.04.2020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F609E6-52A2-45E1-A1B8-94F3B1657E6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D82A18-3903-4AF1-AF35-4055AD61B37D}" type="datetimeFigureOut">
              <a:rPr lang="ru-RU"/>
              <a:pPr>
                <a:defRPr/>
              </a:pPr>
              <a:t>09.04.2020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423D48-E8D0-43BA-9008-02A37346D38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49EF1C-CAED-4660-90F6-40FB12B080D3}" type="datetimeFigureOut">
              <a:rPr lang="ru-RU"/>
              <a:pPr>
                <a:defRPr/>
              </a:pPr>
              <a:t>09.04.2020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2CDD85-765A-4E67-89E3-7CF21DCAAD8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49D318-CC44-4F85-AA3B-690982987945}" type="datetimeFigureOut">
              <a:rPr lang="ru-RU"/>
              <a:pPr>
                <a:defRPr/>
              </a:pPr>
              <a:t>09.04.2020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E1282C-9BF0-462C-93FC-408F415D927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28FCC0B0-483D-49C5-B045-5F5702289865}" type="datetimeFigureOut">
              <a:rPr lang="ru-RU"/>
              <a:pPr>
                <a:defRPr/>
              </a:pPr>
              <a:t>09.04.2020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2D0F55F8-A702-4F74-A1A9-3069A06563E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png"/><Relationship Id="rId13" Type="http://schemas.openxmlformats.org/officeDocument/2006/relationships/image" Target="../media/image57.png"/><Relationship Id="rId3" Type="http://schemas.openxmlformats.org/officeDocument/2006/relationships/image" Target="../media/image47.png"/><Relationship Id="rId7" Type="http://schemas.openxmlformats.org/officeDocument/2006/relationships/image" Target="../media/image51.png"/><Relationship Id="rId12" Type="http://schemas.openxmlformats.org/officeDocument/2006/relationships/image" Target="../media/image56.pn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0.png"/><Relationship Id="rId11" Type="http://schemas.openxmlformats.org/officeDocument/2006/relationships/image" Target="../media/image55.jpeg"/><Relationship Id="rId5" Type="http://schemas.openxmlformats.org/officeDocument/2006/relationships/image" Target="../media/image49.png"/><Relationship Id="rId15" Type="http://schemas.openxmlformats.org/officeDocument/2006/relationships/image" Target="../media/image59.jpeg"/><Relationship Id="rId10" Type="http://schemas.openxmlformats.org/officeDocument/2006/relationships/image" Target="../media/image54.jpeg"/><Relationship Id="rId4" Type="http://schemas.openxmlformats.org/officeDocument/2006/relationships/image" Target="../media/image48.png"/><Relationship Id="rId9" Type="http://schemas.openxmlformats.org/officeDocument/2006/relationships/image" Target="../media/image53.jpeg"/><Relationship Id="rId14" Type="http://schemas.openxmlformats.org/officeDocument/2006/relationships/image" Target="../media/image58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13" Type="http://schemas.openxmlformats.org/officeDocument/2006/relationships/image" Target="../media/image35.png"/><Relationship Id="rId18" Type="http://schemas.openxmlformats.org/officeDocument/2006/relationships/image" Target="../media/image40.png"/><Relationship Id="rId3" Type="http://schemas.openxmlformats.org/officeDocument/2006/relationships/image" Target="../media/image25.png"/><Relationship Id="rId7" Type="http://schemas.openxmlformats.org/officeDocument/2006/relationships/image" Target="../media/image29.png"/><Relationship Id="rId12" Type="http://schemas.openxmlformats.org/officeDocument/2006/relationships/image" Target="../media/image34.png"/><Relationship Id="rId17" Type="http://schemas.openxmlformats.org/officeDocument/2006/relationships/image" Target="../media/image39.png"/><Relationship Id="rId2" Type="http://schemas.openxmlformats.org/officeDocument/2006/relationships/image" Target="../media/image24.png"/><Relationship Id="rId16" Type="http://schemas.openxmlformats.org/officeDocument/2006/relationships/image" Target="../media/image3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png"/><Relationship Id="rId11" Type="http://schemas.openxmlformats.org/officeDocument/2006/relationships/image" Target="../media/image33.png"/><Relationship Id="rId5" Type="http://schemas.openxmlformats.org/officeDocument/2006/relationships/image" Target="../media/image27.png"/><Relationship Id="rId15" Type="http://schemas.openxmlformats.org/officeDocument/2006/relationships/image" Target="../media/image37.png"/><Relationship Id="rId10" Type="http://schemas.openxmlformats.org/officeDocument/2006/relationships/image" Target="../media/image32.png"/><Relationship Id="rId19" Type="http://schemas.openxmlformats.org/officeDocument/2006/relationships/image" Target="../media/image41.png"/><Relationship Id="rId4" Type="http://schemas.openxmlformats.org/officeDocument/2006/relationships/image" Target="../media/image26.png"/><Relationship Id="rId9" Type="http://schemas.openxmlformats.org/officeDocument/2006/relationships/image" Target="../media/image31.png"/><Relationship Id="rId14" Type="http://schemas.openxmlformats.org/officeDocument/2006/relationships/image" Target="../media/image3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1619250" y="260350"/>
            <a:ext cx="6121400" cy="1512888"/>
          </a:xfrm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2000" dirty="0" smtClean="0">
                <a:solidFill>
                  <a:schemeClr val="accent2">
                    <a:lumMod val="75000"/>
                  </a:schemeClr>
                </a:solidFill>
                <a:latin typeface="Arial Black" pitchFamily="34" charset="0"/>
              </a:rPr>
              <a:t>Воздушный шар в технике «папье-маше»: технология изготовления</a:t>
            </a:r>
            <a:br>
              <a:rPr lang="ru-RU" sz="2000" dirty="0" smtClean="0">
                <a:solidFill>
                  <a:schemeClr val="accent2">
                    <a:lumMod val="75000"/>
                  </a:schemeClr>
                </a:solidFill>
                <a:latin typeface="Arial Black" pitchFamily="34" charset="0"/>
              </a:rPr>
            </a:br>
            <a:r>
              <a:rPr lang="ru-RU" sz="2000" dirty="0" err="1" smtClean="0">
                <a:solidFill>
                  <a:schemeClr val="accent2">
                    <a:lumMod val="75000"/>
                  </a:schemeClr>
                </a:solidFill>
                <a:latin typeface="Arial Black" pitchFamily="34" charset="0"/>
              </a:rPr>
              <a:t>Обклеивании</a:t>
            </a:r>
            <a:r>
              <a:rPr lang="ru-RU" sz="2000" dirty="0" smtClean="0">
                <a:solidFill>
                  <a:schemeClr val="accent2">
                    <a:lumMod val="75000"/>
                  </a:schemeClr>
                </a:solidFill>
                <a:latin typeface="Arial Black" pitchFamily="34" charset="0"/>
              </a:rPr>
              <a:t> воздушного шарика кусочками бумаги</a:t>
            </a:r>
            <a:endParaRPr lang="ru-RU" sz="2400" dirty="0" smtClean="0">
              <a:solidFill>
                <a:schemeClr val="accent2">
                  <a:lumMod val="75000"/>
                </a:schemeClr>
              </a:solidFill>
              <a:latin typeface="Arial Black" pitchFamily="34" charset="0"/>
            </a:endParaRPr>
          </a:p>
        </p:txBody>
      </p:sp>
      <p:sp>
        <p:nvSpPr>
          <p:cNvPr id="2051" name="Подзаголовок 4"/>
          <p:cNvSpPr>
            <a:spLocks noGrp="1"/>
          </p:cNvSpPr>
          <p:nvPr>
            <p:ph type="subTitle" idx="1"/>
          </p:nvPr>
        </p:nvSpPr>
        <p:spPr>
          <a:xfrm>
            <a:off x="2195513" y="4941888"/>
            <a:ext cx="6697662" cy="1727200"/>
          </a:xfrm>
        </p:spPr>
        <p:txBody>
          <a:bodyPr/>
          <a:lstStyle/>
          <a:p>
            <a:pPr eaLnBrk="1" hangingPunct="1"/>
            <a:r>
              <a:rPr lang="ru-RU" sz="3000" dirty="0" smtClean="0">
                <a:solidFill>
                  <a:srgbClr val="FFFFFF"/>
                </a:solidFill>
                <a:latin typeface="Arial" charset="0"/>
                <a:cs typeface="Arial" charset="0"/>
              </a:rPr>
              <a:t>МБУДО </a:t>
            </a:r>
            <a:r>
              <a:rPr lang="ru-RU" sz="3000" dirty="0" err="1" smtClean="0">
                <a:solidFill>
                  <a:srgbClr val="FFFFFF"/>
                </a:solidFill>
                <a:latin typeface="Arial" charset="0"/>
                <a:cs typeface="Arial" charset="0"/>
              </a:rPr>
              <a:t>ЦРТДиЮ</a:t>
            </a:r>
            <a:r>
              <a:rPr lang="ru-RU" sz="3000" dirty="0" smtClean="0">
                <a:solidFill>
                  <a:srgbClr val="FFFFFF"/>
                </a:solidFill>
                <a:latin typeface="Arial" charset="0"/>
                <a:cs typeface="Arial" charset="0"/>
              </a:rPr>
              <a:t> «Спутник»</a:t>
            </a:r>
          </a:p>
          <a:p>
            <a:pPr eaLnBrk="1" hangingPunct="1"/>
            <a:r>
              <a:rPr lang="ru-RU" sz="3000" dirty="0" err="1" smtClean="0">
                <a:solidFill>
                  <a:srgbClr val="FFFFFF"/>
                </a:solidFill>
                <a:latin typeface="Arial" charset="0"/>
                <a:cs typeface="Arial" charset="0"/>
              </a:rPr>
              <a:t>Колядина</a:t>
            </a:r>
            <a:r>
              <a:rPr lang="ru-RU" sz="3000" dirty="0" smtClean="0">
                <a:solidFill>
                  <a:srgbClr val="FFFFFF"/>
                </a:solidFill>
                <a:latin typeface="Arial" charset="0"/>
                <a:cs typeface="Arial" charset="0"/>
              </a:rPr>
              <a:t> Екатерина Сергеевна</a:t>
            </a:r>
          </a:p>
        </p:txBody>
      </p:sp>
      <p:pic>
        <p:nvPicPr>
          <p:cNvPr id="2052" name="Picture 8"/>
          <p:cNvPicPr>
            <a:picLocks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7380288" y="260350"/>
            <a:ext cx="1511300" cy="1873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3" name="Picture 11"/>
          <p:cNvPicPr>
            <a:picLocks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268538" y="2060575"/>
            <a:ext cx="1368425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4" name="Picture 6"/>
          <p:cNvPicPr>
            <a:picLocks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250825" y="1989138"/>
            <a:ext cx="1296988" cy="1906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5" name="Picture 10"/>
          <p:cNvPicPr>
            <a:picLocks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4932363" y="3500438"/>
            <a:ext cx="1871662" cy="1439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6" name="Picture 17"/>
          <p:cNvPicPr>
            <a:picLocks noChangeAspect="1" noChangeArrowheads="1"/>
          </p:cNvPicPr>
          <p:nvPr/>
        </p:nvPicPr>
        <p:blipFill>
          <a:blip r:embed="rId6" cstate="email">
            <a:lum bright="8000"/>
          </a:blip>
          <a:srcRect/>
          <a:stretch>
            <a:fillRect/>
          </a:stretch>
        </p:blipFill>
        <p:spPr bwMode="auto">
          <a:xfrm>
            <a:off x="250825" y="260350"/>
            <a:ext cx="1714500" cy="1285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7" name="Picture 7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4356100" y="2060575"/>
            <a:ext cx="1454150" cy="1527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8" name="Picture 20"/>
          <p:cNvPicPr>
            <a:picLocks noChangeAspect="1" noChangeArrowheads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6516688" y="2060575"/>
            <a:ext cx="1250950" cy="1779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9" name="Picture 21"/>
          <p:cNvPicPr>
            <a:picLocks noChangeAspect="1" noChangeArrowheads="1"/>
          </p:cNvPicPr>
          <p:nvPr/>
        </p:nvPicPr>
        <p:blipFill>
          <a:blip r:embed="rId9" cstate="email"/>
          <a:srcRect/>
          <a:stretch>
            <a:fillRect/>
          </a:stretch>
        </p:blipFill>
        <p:spPr bwMode="auto">
          <a:xfrm>
            <a:off x="7740650" y="3213100"/>
            <a:ext cx="1184275" cy="172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60" name="Picture 22"/>
          <p:cNvPicPr>
            <a:picLocks noChangeAspect="1" noChangeArrowheads="1"/>
          </p:cNvPicPr>
          <p:nvPr/>
        </p:nvPicPr>
        <p:blipFill>
          <a:blip r:embed="rId10" cstate="email"/>
          <a:srcRect/>
          <a:stretch>
            <a:fillRect/>
          </a:stretch>
        </p:blipFill>
        <p:spPr bwMode="auto">
          <a:xfrm>
            <a:off x="3492500" y="3429000"/>
            <a:ext cx="1147763" cy="1501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61" name="Picture 23"/>
          <p:cNvPicPr>
            <a:picLocks noChangeAspect="1" noChangeArrowheads="1"/>
          </p:cNvPicPr>
          <p:nvPr/>
        </p:nvPicPr>
        <p:blipFill>
          <a:blip r:embed="rId11" cstate="email"/>
          <a:srcRect/>
          <a:stretch>
            <a:fillRect/>
          </a:stretch>
        </p:blipFill>
        <p:spPr bwMode="auto">
          <a:xfrm>
            <a:off x="250825" y="4797425"/>
            <a:ext cx="1225550" cy="1811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62" name="Picture 5"/>
          <p:cNvPicPr>
            <a:picLocks noChangeArrowheads="1"/>
          </p:cNvPicPr>
          <p:nvPr/>
        </p:nvPicPr>
        <p:blipFill>
          <a:blip r:embed="rId12" cstate="email"/>
          <a:srcRect/>
          <a:stretch>
            <a:fillRect/>
          </a:stretch>
        </p:blipFill>
        <p:spPr bwMode="auto">
          <a:xfrm>
            <a:off x="1187450" y="3500438"/>
            <a:ext cx="1296988" cy="1873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88913"/>
            <a:ext cx="8229600" cy="1079500"/>
          </a:xfrm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4800" b="1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Технология изготовления </a:t>
            </a:r>
            <a:br>
              <a:rPr lang="ru-RU" sz="4800" b="1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ru-RU" sz="4800" b="1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изделий из папье-маше</a:t>
            </a:r>
          </a:p>
        </p:txBody>
      </p:sp>
      <p:sp>
        <p:nvSpPr>
          <p:cNvPr id="8195" name="Содержимое 5"/>
          <p:cNvSpPr>
            <a:spLocks noGrp="1"/>
          </p:cNvSpPr>
          <p:nvPr>
            <p:ph idx="1"/>
          </p:nvPr>
        </p:nvSpPr>
        <p:spPr>
          <a:xfrm>
            <a:off x="250825" y="2349500"/>
            <a:ext cx="8569325" cy="4248150"/>
          </a:xfrm>
        </p:spPr>
        <p:txBody>
          <a:bodyPr/>
          <a:lstStyle/>
          <a:p>
            <a:pPr eaLnBrk="1" hangingPunct="1"/>
            <a:r>
              <a:rPr lang="ru-RU" sz="3000" smtClean="0">
                <a:solidFill>
                  <a:srgbClr val="FF9933"/>
                </a:solidFill>
                <a:latin typeface="Arial" charset="0"/>
                <a:cs typeface="Arial" charset="0"/>
              </a:rPr>
              <a:t>По первой</a:t>
            </a:r>
            <a:r>
              <a:rPr lang="ru-RU" sz="3000" smtClean="0">
                <a:latin typeface="Arial" charset="0"/>
                <a:cs typeface="Arial" charset="0"/>
              </a:rPr>
              <a:t> – изделие послойно склеивается на заранее приготовленной модели из маленьких кусочков бумаги (метод маширования).</a:t>
            </a:r>
          </a:p>
          <a:p>
            <a:pPr eaLnBrk="1" hangingPunct="1"/>
            <a:r>
              <a:rPr lang="ru-RU" sz="3000" smtClean="0">
                <a:solidFill>
                  <a:srgbClr val="FF9933"/>
                </a:solidFill>
                <a:latin typeface="Arial" charset="0"/>
                <a:cs typeface="Arial" charset="0"/>
              </a:rPr>
              <a:t>По второй</a:t>
            </a:r>
            <a:r>
              <a:rPr lang="ru-RU" sz="3000" smtClean="0">
                <a:latin typeface="Arial" charset="0"/>
                <a:cs typeface="Arial" charset="0"/>
              </a:rPr>
              <a:t> – изделие формируется из жидкой бумажной массы.</a:t>
            </a:r>
          </a:p>
          <a:p>
            <a:pPr eaLnBrk="1" hangingPunct="1"/>
            <a:r>
              <a:rPr lang="ru-RU" sz="3000" smtClean="0">
                <a:solidFill>
                  <a:srgbClr val="FF9933"/>
                </a:solidFill>
                <a:latin typeface="Arial" charset="0"/>
                <a:cs typeface="Arial" charset="0"/>
              </a:rPr>
              <a:t>По третьей</a:t>
            </a:r>
            <a:r>
              <a:rPr lang="ru-RU" sz="3000" smtClean="0">
                <a:latin typeface="Arial" charset="0"/>
                <a:cs typeface="Arial" charset="0"/>
              </a:rPr>
              <a:t> – изделие склеивается подобно фанере под давлением из пластин твердого плотного картона.</a:t>
            </a:r>
          </a:p>
        </p:txBody>
      </p:sp>
      <p:sp>
        <p:nvSpPr>
          <p:cNvPr id="8196" name="Прямоугольник 3"/>
          <p:cNvSpPr>
            <a:spLocks noChangeArrowheads="1"/>
          </p:cNvSpPr>
          <p:nvPr/>
        </p:nvSpPr>
        <p:spPr bwMode="auto">
          <a:xfrm>
            <a:off x="468313" y="1412875"/>
            <a:ext cx="8351837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 b="1"/>
              <a:t>    </a:t>
            </a:r>
            <a:r>
              <a:rPr lang="ru-RU" sz="3000"/>
              <a:t>Существует </a:t>
            </a:r>
            <a:r>
              <a:rPr lang="ru-RU" sz="3000">
                <a:solidFill>
                  <a:srgbClr val="FF9933"/>
                </a:solidFill>
              </a:rPr>
              <a:t>три технологии</a:t>
            </a:r>
            <a:r>
              <a:rPr lang="ru-RU" sz="3000"/>
              <a:t> изготовления изделий из папье-маше: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88913"/>
            <a:ext cx="8229600" cy="936625"/>
          </a:xfrm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4800" b="1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Метод </a:t>
            </a:r>
            <a:r>
              <a:rPr lang="ru-RU" sz="4800" b="1" dirty="0" err="1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маширования</a:t>
            </a:r>
            <a:r>
              <a:rPr lang="ru-RU" sz="4800" b="1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 </a:t>
            </a:r>
          </a:p>
        </p:txBody>
      </p:sp>
      <p:sp>
        <p:nvSpPr>
          <p:cNvPr id="9219" name="Содержимое 2"/>
          <p:cNvSpPr>
            <a:spLocks noGrp="1"/>
          </p:cNvSpPr>
          <p:nvPr>
            <p:ph sz="half" idx="1"/>
          </p:nvPr>
        </p:nvSpPr>
        <p:spPr>
          <a:xfrm>
            <a:off x="323850" y="1341438"/>
            <a:ext cx="8424614" cy="4103786"/>
          </a:xfrm>
        </p:spPr>
        <p:txBody>
          <a:bodyPr/>
          <a:lstStyle/>
          <a:p>
            <a:pPr algn="ctr" eaLnBrk="1" hangingPunct="1"/>
            <a:r>
              <a:rPr lang="ru-RU" sz="3000" dirty="0">
                <a:latin typeface="Arial" charset="0"/>
                <a:cs typeface="Arial" charset="0"/>
              </a:rPr>
              <a:t>Чтобы сделать шар из папье-маше на надувной шарик потребуются следующие материалы: </a:t>
            </a:r>
            <a:endParaRPr lang="en-US" sz="3000" dirty="0" smtClean="0">
              <a:latin typeface="Arial" charset="0"/>
              <a:cs typeface="Arial" charset="0"/>
            </a:endParaRPr>
          </a:p>
          <a:p>
            <a:pPr eaLnBrk="1" hangingPunct="1"/>
            <a:r>
              <a:rPr lang="ru-RU" sz="3000" dirty="0" smtClean="0">
                <a:latin typeface="Arial" charset="0"/>
                <a:cs typeface="Arial" charset="0"/>
              </a:rPr>
              <a:t>стопка </a:t>
            </a:r>
            <a:r>
              <a:rPr lang="ru-RU" sz="3000" dirty="0">
                <a:latin typeface="Arial" charset="0"/>
                <a:cs typeface="Arial" charset="0"/>
              </a:rPr>
              <a:t>ненужных газет</a:t>
            </a:r>
            <a:r>
              <a:rPr lang="ru-RU" sz="3000" dirty="0" smtClean="0">
                <a:latin typeface="Arial" charset="0"/>
                <a:cs typeface="Arial" charset="0"/>
              </a:rPr>
              <a:t>;</a:t>
            </a:r>
            <a:endParaRPr lang="en-US" sz="3000" dirty="0" smtClean="0">
              <a:latin typeface="Arial" charset="0"/>
              <a:cs typeface="Arial" charset="0"/>
            </a:endParaRPr>
          </a:p>
          <a:p>
            <a:pPr eaLnBrk="1" hangingPunct="1"/>
            <a:r>
              <a:rPr lang="ru-RU" sz="3000" dirty="0">
                <a:latin typeface="Arial" charset="0"/>
                <a:cs typeface="Arial" charset="0"/>
              </a:rPr>
              <a:t>к</a:t>
            </a:r>
            <a:r>
              <a:rPr lang="ru-RU" sz="3000" dirty="0" smtClean="0">
                <a:latin typeface="Arial" charset="0"/>
                <a:cs typeface="Arial" charset="0"/>
              </a:rPr>
              <a:t>лей ПВА ; </a:t>
            </a:r>
            <a:endParaRPr lang="en-US" sz="3000" dirty="0" smtClean="0">
              <a:latin typeface="Arial" charset="0"/>
              <a:cs typeface="Arial" charset="0"/>
            </a:endParaRPr>
          </a:p>
          <a:p>
            <a:pPr eaLnBrk="1" hangingPunct="1"/>
            <a:r>
              <a:rPr lang="ru-RU" sz="3000" dirty="0" smtClean="0">
                <a:latin typeface="Arial" charset="0"/>
                <a:cs typeface="Arial" charset="0"/>
              </a:rPr>
              <a:t>обычный </a:t>
            </a:r>
            <a:r>
              <a:rPr lang="ru-RU" sz="3000" dirty="0">
                <a:latin typeface="Arial" charset="0"/>
                <a:cs typeface="Arial" charset="0"/>
              </a:rPr>
              <a:t>резиновый шарик; </a:t>
            </a:r>
            <a:endParaRPr lang="en-US" sz="3000" dirty="0" smtClean="0">
              <a:latin typeface="Arial" charset="0"/>
              <a:cs typeface="Arial" charset="0"/>
            </a:endParaRPr>
          </a:p>
          <a:p>
            <a:pPr eaLnBrk="1" hangingPunct="1"/>
            <a:r>
              <a:rPr lang="ru-RU" sz="3000" dirty="0" smtClean="0">
                <a:latin typeface="Arial" charset="0"/>
                <a:cs typeface="Arial" charset="0"/>
              </a:rPr>
              <a:t>несколько кисточек.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67544" y="1052736"/>
            <a:ext cx="3678560" cy="2016224"/>
          </a:xfrm>
        </p:spPr>
        <p:txBody>
          <a:bodyPr/>
          <a:lstStyle/>
          <a:p>
            <a:pPr marL="0" indent="0">
              <a:buNone/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Порвите газетные листы на полосы 2,5 см шириной каждая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733536" y="404664"/>
            <a:ext cx="405500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/>
              <a:t>Надуйте шарик, смотря чтобы он не превышал в размерах габаритов готовой поделки</a:t>
            </a:r>
            <a:r>
              <a:rPr lang="ru-RU" sz="2800" dirty="0" smtClean="0"/>
              <a:t>.</a:t>
            </a:r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02314" y="3140968"/>
            <a:ext cx="4324350" cy="2905125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292080" y="2780928"/>
            <a:ext cx="3270863" cy="2905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25549578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Содержимое 2"/>
          <p:cNvSpPr>
            <a:spLocks noGrp="1"/>
          </p:cNvSpPr>
          <p:nvPr>
            <p:ph sz="half" idx="1"/>
          </p:nvPr>
        </p:nvSpPr>
        <p:spPr>
          <a:xfrm>
            <a:off x="179388" y="260350"/>
            <a:ext cx="6264275" cy="3384550"/>
          </a:xfrm>
        </p:spPr>
        <p:txBody>
          <a:bodyPr/>
          <a:lstStyle/>
          <a:p>
            <a:r>
              <a:rPr lang="ru-RU" sz="3000" dirty="0" smtClean="0">
                <a:latin typeface="Arial" charset="0"/>
                <a:cs typeface="Arial" charset="0"/>
              </a:rPr>
              <a:t>При </a:t>
            </a:r>
            <a:r>
              <a:rPr lang="ru-RU" sz="3000" dirty="0" err="1" smtClean="0">
                <a:latin typeface="Arial" charset="0"/>
                <a:cs typeface="Arial" charset="0"/>
              </a:rPr>
              <a:t>машировании</a:t>
            </a:r>
            <a:r>
              <a:rPr lang="ru-RU" sz="3000" dirty="0" smtClean="0">
                <a:latin typeface="Arial" charset="0"/>
                <a:cs typeface="Arial" charset="0"/>
              </a:rPr>
              <a:t> используем </a:t>
            </a:r>
            <a:r>
              <a:rPr lang="en-US" sz="3000" dirty="0" smtClean="0">
                <a:latin typeface="Arial" charset="0"/>
                <a:cs typeface="Arial" charset="0"/>
              </a:rPr>
              <a:t>                                  </a:t>
            </a:r>
            <a:r>
              <a:rPr lang="ru-RU" sz="3000" dirty="0" smtClean="0">
                <a:latin typeface="Arial" charset="0"/>
                <a:cs typeface="Arial" charset="0"/>
              </a:rPr>
              <a:t>газету и бумагу нескольких </a:t>
            </a:r>
            <a:r>
              <a:rPr lang="en-US" sz="3000" dirty="0" smtClean="0">
                <a:latin typeface="Arial" charset="0"/>
                <a:cs typeface="Arial" charset="0"/>
              </a:rPr>
              <a:t>                      </a:t>
            </a:r>
            <a:r>
              <a:rPr lang="ru-RU" sz="3000" dirty="0" smtClean="0">
                <a:latin typeface="Arial" charset="0"/>
                <a:cs typeface="Arial" charset="0"/>
              </a:rPr>
              <a:t>видов или цветов. </a:t>
            </a:r>
          </a:p>
          <a:p>
            <a:r>
              <a:rPr lang="ru-RU" sz="3000" dirty="0" smtClean="0">
                <a:latin typeface="Arial" charset="0"/>
                <a:cs typeface="Arial" charset="0"/>
              </a:rPr>
              <a:t>Начинаем обклеивать шар. Первый слой делаем из кусочков газеты. </a:t>
            </a:r>
          </a:p>
        </p:txBody>
      </p:sp>
      <p:sp>
        <p:nvSpPr>
          <p:cNvPr id="10243" name="Содержимое 3"/>
          <p:cNvSpPr>
            <a:spLocks noGrp="1"/>
          </p:cNvSpPr>
          <p:nvPr>
            <p:ph sz="half" idx="2"/>
          </p:nvPr>
        </p:nvSpPr>
        <p:spPr>
          <a:xfrm>
            <a:off x="179388" y="3716338"/>
            <a:ext cx="8713787" cy="2736850"/>
          </a:xfrm>
        </p:spPr>
        <p:txBody>
          <a:bodyPr/>
          <a:lstStyle/>
          <a:p>
            <a:pPr algn="just"/>
            <a:r>
              <a:rPr lang="ru-RU" sz="3000" dirty="0" smtClean="0">
                <a:latin typeface="Arial" charset="0"/>
                <a:cs typeface="Arial" charset="0"/>
              </a:rPr>
              <a:t>Следующие 8-10 слоёв бумаги приклеиваем на клей, хорошо разглаживая по форме.</a:t>
            </a:r>
          </a:p>
          <a:p>
            <a:pPr algn="just"/>
            <a:r>
              <a:rPr lang="ru-RU" sz="3000" dirty="0" smtClean="0">
                <a:latin typeface="Arial" charset="0"/>
                <a:cs typeface="Arial" charset="0"/>
              </a:rPr>
              <a:t>Последний слой делаем из кусочков белой бумаги. 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652120" y="1412776"/>
            <a:ext cx="3242295" cy="217819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Содержимое 2"/>
          <p:cNvSpPr>
            <a:spLocks noGrp="1"/>
          </p:cNvSpPr>
          <p:nvPr>
            <p:ph sz="half" idx="1"/>
          </p:nvPr>
        </p:nvSpPr>
        <p:spPr>
          <a:xfrm>
            <a:off x="1236392" y="508672"/>
            <a:ext cx="6049367" cy="3311525"/>
          </a:xfrm>
        </p:spPr>
        <p:txBody>
          <a:bodyPr/>
          <a:lstStyle/>
          <a:p>
            <a:pPr marL="0" indent="0">
              <a:buNone/>
            </a:pPr>
            <a:r>
              <a:rPr lang="ru-RU" sz="3000" dirty="0" err="1" smtClean="0">
                <a:latin typeface="Arial" charset="0"/>
                <a:cs typeface="Arial" charset="0"/>
              </a:rPr>
              <a:t>Прогрунтуем</a:t>
            </a:r>
            <a:r>
              <a:rPr lang="ru-RU" sz="3000" dirty="0" smtClean="0">
                <a:latin typeface="Arial" charset="0"/>
                <a:cs typeface="Arial" charset="0"/>
              </a:rPr>
              <a:t> клеевым раствором всю оклеенную поверхность и дадим заготовке высохнуть несколько дней.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835696" y="2697480"/>
            <a:ext cx="4143712" cy="310778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987675" y="2205038"/>
            <a:ext cx="4608513" cy="2160587"/>
          </a:xfrm>
        </p:spPr>
        <p:txBody>
          <a:bodyPr/>
          <a:lstStyle/>
          <a:p>
            <a:pPr>
              <a:defRPr/>
            </a:pPr>
            <a:r>
              <a:rPr lang="ru-RU" sz="4800" b="1" dirty="0" smtClean="0">
                <a:solidFill>
                  <a:schemeClr val="accent2">
                    <a:lumMod val="75000"/>
                  </a:schemeClr>
                </a:solidFill>
                <a:latin typeface="Arial Black" pitchFamily="34" charset="0"/>
              </a:rPr>
              <a:t>Спасибо </a:t>
            </a:r>
            <a:br>
              <a:rPr lang="ru-RU" sz="4800" b="1" dirty="0" smtClean="0">
                <a:solidFill>
                  <a:schemeClr val="accent2">
                    <a:lumMod val="75000"/>
                  </a:schemeClr>
                </a:solidFill>
                <a:latin typeface="Arial Black" pitchFamily="34" charset="0"/>
              </a:rPr>
            </a:br>
            <a:r>
              <a:rPr lang="ru-RU" sz="4800" b="1" dirty="0" smtClean="0">
                <a:solidFill>
                  <a:schemeClr val="accent2">
                    <a:lumMod val="75000"/>
                  </a:schemeClr>
                </a:solidFill>
                <a:latin typeface="Arial Black" pitchFamily="34" charset="0"/>
              </a:rPr>
              <a:t>за </a:t>
            </a:r>
            <a:br>
              <a:rPr lang="ru-RU" sz="4800" b="1" dirty="0" smtClean="0">
                <a:solidFill>
                  <a:schemeClr val="accent2">
                    <a:lumMod val="75000"/>
                  </a:schemeClr>
                </a:solidFill>
                <a:latin typeface="Arial Black" pitchFamily="34" charset="0"/>
              </a:rPr>
            </a:br>
            <a:r>
              <a:rPr lang="ru-RU" sz="4800" b="1" dirty="0" smtClean="0">
                <a:solidFill>
                  <a:schemeClr val="accent2">
                    <a:lumMod val="75000"/>
                  </a:schemeClr>
                </a:solidFill>
                <a:latin typeface="Arial Black" pitchFamily="34" charset="0"/>
              </a:rPr>
              <a:t>внимание!</a:t>
            </a:r>
            <a:endParaRPr lang="ru-RU" sz="4800" b="1" dirty="0">
              <a:solidFill>
                <a:schemeClr val="accent2">
                  <a:lumMod val="75000"/>
                </a:schemeClr>
              </a:solidFill>
              <a:latin typeface="Arial Black" pitchFamily="34" charset="0"/>
            </a:endParaRPr>
          </a:p>
        </p:txBody>
      </p:sp>
      <p:pic>
        <p:nvPicPr>
          <p:cNvPr id="13315" name="Picture 2"/>
          <p:cNvPicPr>
            <a:picLocks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435600" y="620713"/>
            <a:ext cx="1765300" cy="151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6" name="Picture 5"/>
          <p:cNvPicPr>
            <a:picLocks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987675" y="4797425"/>
            <a:ext cx="1295400" cy="176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7" name="Picture 7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5795963" y="4797425"/>
            <a:ext cx="2624137" cy="175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8" name="Picture 8"/>
          <p:cNvPicPr>
            <a:picLocks noChangeArrowheads="1"/>
          </p:cNvPicPr>
          <p:nvPr/>
        </p:nvPicPr>
        <p:blipFill>
          <a:blip r:embed="rId5" cstate="email">
            <a:lum bright="6000"/>
          </a:blip>
          <a:srcRect/>
          <a:stretch>
            <a:fillRect/>
          </a:stretch>
        </p:blipFill>
        <p:spPr bwMode="auto">
          <a:xfrm>
            <a:off x="1619250" y="3500438"/>
            <a:ext cx="1223963" cy="2016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9" name="Picture 9"/>
          <p:cNvPicPr>
            <a:picLocks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250825" y="4724400"/>
            <a:ext cx="1512888" cy="1909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20" name="Picture 10"/>
          <p:cNvPicPr>
            <a:picLocks noChangeArrowheads="1"/>
          </p:cNvPicPr>
          <p:nvPr/>
        </p:nvPicPr>
        <p:blipFill>
          <a:blip r:embed="rId7" cstate="email">
            <a:lum bright="-6000"/>
          </a:blip>
          <a:srcRect/>
          <a:stretch>
            <a:fillRect/>
          </a:stretch>
        </p:blipFill>
        <p:spPr bwMode="auto">
          <a:xfrm>
            <a:off x="7451725" y="260350"/>
            <a:ext cx="1439863" cy="1655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21" name="Picture 11"/>
          <p:cNvPicPr>
            <a:picLocks noChangeAspect="1" noChangeArrowheads="1"/>
          </p:cNvPicPr>
          <p:nvPr/>
        </p:nvPicPr>
        <p:blipFill>
          <a:blip r:embed="rId8" cstate="email"/>
          <a:srcRect l="5400" r="8099"/>
          <a:stretch>
            <a:fillRect/>
          </a:stretch>
        </p:blipFill>
        <p:spPr bwMode="auto">
          <a:xfrm>
            <a:off x="7092950" y="2060575"/>
            <a:ext cx="1152525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22" name="Picture 19"/>
          <p:cNvPicPr>
            <a:picLocks noChangeAspect="1" noChangeArrowheads="1"/>
          </p:cNvPicPr>
          <p:nvPr/>
        </p:nvPicPr>
        <p:blipFill>
          <a:blip r:embed="rId9" cstate="email">
            <a:lum bright="14000"/>
          </a:blip>
          <a:srcRect/>
          <a:stretch>
            <a:fillRect/>
          </a:stretch>
        </p:blipFill>
        <p:spPr bwMode="auto">
          <a:xfrm>
            <a:off x="4500563" y="4797425"/>
            <a:ext cx="1082675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23" name="Picture 4"/>
          <p:cNvPicPr>
            <a:picLocks noChangeArrowheads="1"/>
          </p:cNvPicPr>
          <p:nvPr/>
        </p:nvPicPr>
        <p:blipFill>
          <a:blip r:embed="rId10" cstate="email"/>
          <a:srcRect/>
          <a:stretch>
            <a:fillRect/>
          </a:stretch>
        </p:blipFill>
        <p:spPr bwMode="auto">
          <a:xfrm>
            <a:off x="7667625" y="3429000"/>
            <a:ext cx="1223963" cy="1690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24" name="Picture 21"/>
          <p:cNvPicPr>
            <a:picLocks noChangeAspect="1" noChangeArrowheads="1"/>
          </p:cNvPicPr>
          <p:nvPr/>
        </p:nvPicPr>
        <p:blipFill>
          <a:blip r:embed="rId11" cstate="email">
            <a:lum bright="12000"/>
          </a:blip>
          <a:srcRect/>
          <a:stretch>
            <a:fillRect/>
          </a:stretch>
        </p:blipFill>
        <p:spPr bwMode="auto">
          <a:xfrm>
            <a:off x="250825" y="260350"/>
            <a:ext cx="1255713" cy="2089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25" name="Picture 3"/>
          <p:cNvPicPr>
            <a:picLocks noChangeArrowheads="1"/>
          </p:cNvPicPr>
          <p:nvPr/>
        </p:nvPicPr>
        <p:blipFill>
          <a:blip r:embed="rId12" cstate="email"/>
          <a:srcRect/>
          <a:stretch>
            <a:fillRect/>
          </a:stretch>
        </p:blipFill>
        <p:spPr bwMode="auto">
          <a:xfrm>
            <a:off x="1331913" y="1773238"/>
            <a:ext cx="1871662" cy="151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26" name="Picture 6"/>
          <p:cNvPicPr>
            <a:picLocks noChangeAspect="1" noChangeArrowheads="1"/>
          </p:cNvPicPr>
          <p:nvPr/>
        </p:nvPicPr>
        <p:blipFill>
          <a:blip r:embed="rId13" cstate="email">
            <a:lum bright="-6000"/>
          </a:blip>
          <a:srcRect/>
          <a:stretch>
            <a:fillRect/>
          </a:stretch>
        </p:blipFill>
        <p:spPr bwMode="auto">
          <a:xfrm>
            <a:off x="250825" y="2781300"/>
            <a:ext cx="1225550" cy="151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27" name="Picture 14"/>
          <p:cNvPicPr>
            <a:picLocks noChangeAspect="1" noChangeArrowheads="1"/>
          </p:cNvPicPr>
          <p:nvPr/>
        </p:nvPicPr>
        <p:blipFill>
          <a:blip r:embed="rId14" cstate="email"/>
          <a:srcRect/>
          <a:stretch>
            <a:fillRect/>
          </a:stretch>
        </p:blipFill>
        <p:spPr bwMode="auto">
          <a:xfrm>
            <a:off x="3492500" y="333375"/>
            <a:ext cx="1727200" cy="1597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28" name="Picture 25"/>
          <p:cNvPicPr>
            <a:picLocks noChangeAspect="1" noChangeArrowheads="1"/>
          </p:cNvPicPr>
          <p:nvPr/>
        </p:nvPicPr>
        <p:blipFill>
          <a:blip r:embed="rId15" cstate="email">
            <a:lum bright="8000"/>
          </a:blip>
          <a:srcRect/>
          <a:stretch>
            <a:fillRect/>
          </a:stretch>
        </p:blipFill>
        <p:spPr bwMode="auto">
          <a:xfrm>
            <a:off x="2051050" y="188913"/>
            <a:ext cx="1281113" cy="1922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714356"/>
            <a:ext cx="8229600" cy="5411807"/>
          </a:xfrm>
        </p:spPr>
        <p:txBody>
          <a:bodyPr/>
          <a:lstStyle/>
          <a:p>
            <a:pPr algn="ctr">
              <a:buNone/>
            </a:pPr>
            <a:r>
              <a:rPr lang="ru-RU" sz="4000" dirty="0" smtClean="0"/>
              <a:t>Здравствуйте, дорогие ребята!</a:t>
            </a:r>
          </a:p>
          <a:p>
            <a:pPr algn="ctr">
              <a:buNone/>
            </a:pPr>
            <a:r>
              <a:rPr lang="ru-RU" sz="4000" dirty="0" smtClean="0"/>
              <a:t>Мы продолжаем работу в дистанционном формате.</a:t>
            </a:r>
          </a:p>
          <a:p>
            <a:pPr algn="ctr">
              <a:buNone/>
            </a:pPr>
            <a:r>
              <a:rPr lang="ru-RU" sz="4000" dirty="0" smtClean="0"/>
              <a:t>Сегодня начнем  работу над созданием воздушного шара в технике  «папье-маше»</a:t>
            </a:r>
            <a:endParaRPr lang="ru-RU" sz="4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Цель 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1252736"/>
          </a:xfrm>
        </p:spPr>
        <p:txBody>
          <a:bodyPr/>
          <a:lstStyle/>
          <a:p>
            <a:r>
              <a:rPr lang="ru-RU" dirty="0" smtClean="0"/>
              <a:t>Создание законченной поделочной работы в технике папье-маше – «Воздушный шар»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6027" r="22849"/>
          <a:stretch/>
        </p:blipFill>
        <p:spPr>
          <a:xfrm>
            <a:off x="3023616" y="2780928"/>
            <a:ext cx="3182112" cy="33358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88436732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Задачи: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- Узнать, как изготовить поделки в технике </a:t>
            </a:r>
            <a:r>
              <a:rPr lang="ru-RU" dirty="0" smtClean="0"/>
              <a:t>папье-маше;</a:t>
            </a:r>
            <a:endParaRPr lang="ru-RU" dirty="0" smtClean="0"/>
          </a:p>
          <a:p>
            <a:r>
              <a:rPr lang="ru-RU" dirty="0" smtClean="0"/>
              <a:t>- Подбор материала для </a:t>
            </a:r>
            <a:r>
              <a:rPr lang="ru-RU" dirty="0" smtClean="0"/>
              <a:t>работы;</a:t>
            </a:r>
            <a:endParaRPr lang="ru-RU" dirty="0" smtClean="0"/>
          </a:p>
          <a:p>
            <a:r>
              <a:rPr lang="ru-RU" dirty="0" smtClean="0"/>
              <a:t>- Рациональное использование рабочих </a:t>
            </a:r>
            <a:r>
              <a:rPr lang="ru-RU" dirty="0" smtClean="0"/>
              <a:t>материалов.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93162432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Заголовок 1"/>
          <p:cNvSpPr>
            <a:spLocks noGrp="1"/>
          </p:cNvSpPr>
          <p:nvPr>
            <p:ph type="title"/>
          </p:nvPr>
        </p:nvSpPr>
        <p:spPr>
          <a:xfrm>
            <a:off x="457200" y="115888"/>
            <a:ext cx="8229600" cy="936625"/>
          </a:xfrm>
        </p:spPr>
        <p:txBody>
          <a:bodyPr/>
          <a:lstStyle/>
          <a:p>
            <a:pPr eaLnBrk="1" hangingPunct="1">
              <a:defRPr/>
            </a:pPr>
            <a:r>
              <a:rPr lang="ru-RU" sz="4800" b="1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Что такое папье-маше?</a:t>
            </a:r>
          </a:p>
        </p:txBody>
      </p:sp>
      <p:sp>
        <p:nvSpPr>
          <p:cNvPr id="3075" name="Содержимое 2"/>
          <p:cNvSpPr>
            <a:spLocks noGrp="1"/>
          </p:cNvSpPr>
          <p:nvPr>
            <p:ph idx="1"/>
          </p:nvPr>
        </p:nvSpPr>
        <p:spPr>
          <a:xfrm>
            <a:off x="457200" y="1196975"/>
            <a:ext cx="8229600" cy="5327650"/>
          </a:xfrm>
        </p:spPr>
        <p:txBody>
          <a:bodyPr/>
          <a:lstStyle/>
          <a:p>
            <a:pPr eaLnBrk="1" hangingPunct="1"/>
            <a:r>
              <a:rPr lang="ru-RU" sz="3000" smtClean="0">
                <a:solidFill>
                  <a:srgbClr val="FF9933"/>
                </a:solidFill>
                <a:latin typeface="Arial" charset="0"/>
                <a:cs typeface="Arial" charset="0"/>
              </a:rPr>
              <a:t>Папье-маше</a:t>
            </a:r>
            <a:r>
              <a:rPr lang="ru-RU" sz="3000" smtClean="0">
                <a:latin typeface="Arial" charset="0"/>
                <a:cs typeface="Arial" charset="0"/>
              </a:rPr>
              <a:t> (</a:t>
            </a:r>
            <a:r>
              <a:rPr lang="en-US" sz="3000" smtClean="0">
                <a:latin typeface="Arial" charset="0"/>
                <a:cs typeface="Arial" charset="0"/>
              </a:rPr>
              <a:t>papier-mâché)</a:t>
            </a:r>
            <a:r>
              <a:rPr lang="ru-RU" sz="3000" smtClean="0">
                <a:latin typeface="Arial" charset="0"/>
                <a:cs typeface="Arial" charset="0"/>
              </a:rPr>
              <a:t> – французское слово, которое переводится как «рваная» или «жёваная» бумага. </a:t>
            </a:r>
          </a:p>
          <a:p>
            <a:pPr eaLnBrk="1" hangingPunct="1"/>
            <a:r>
              <a:rPr lang="ru-RU" sz="3000" smtClean="0">
                <a:latin typeface="Arial" charset="0"/>
                <a:cs typeface="Arial" charset="0"/>
              </a:rPr>
              <a:t>Вся премудрость техники папье-маше заключается в оклеивании какой-нибудь формы кусочками рваной бумаги в несколько слоев.</a:t>
            </a:r>
          </a:p>
          <a:p>
            <a:pPr eaLnBrk="1" hangingPunct="1"/>
            <a:r>
              <a:rPr lang="ru-RU" sz="3000" smtClean="0">
                <a:latin typeface="Arial" charset="0"/>
                <a:cs typeface="Arial" charset="0"/>
              </a:rPr>
              <a:t>Техника папье-маше относится к одному из самых распространённых видов декоративно-прикладного искусства.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188913"/>
            <a:ext cx="8229600" cy="792162"/>
          </a:xfrm>
        </p:spPr>
        <p:txBody>
          <a:bodyPr/>
          <a:lstStyle/>
          <a:p>
            <a:pPr>
              <a:defRPr/>
            </a:pPr>
            <a:r>
              <a:rPr lang="ru-RU" sz="4800" b="1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История папье-маше</a:t>
            </a:r>
            <a:endParaRPr lang="ru-RU" sz="4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099" name="Содержимое 4"/>
          <p:cNvSpPr>
            <a:spLocks noGrp="1"/>
          </p:cNvSpPr>
          <p:nvPr>
            <p:ph sz="half" idx="1"/>
          </p:nvPr>
        </p:nvSpPr>
        <p:spPr>
          <a:xfrm>
            <a:off x="323850" y="1052513"/>
            <a:ext cx="8424863" cy="3240087"/>
          </a:xfrm>
        </p:spPr>
        <p:txBody>
          <a:bodyPr/>
          <a:lstStyle/>
          <a:p>
            <a:r>
              <a:rPr lang="ru-RU" sz="3000" smtClean="0">
                <a:latin typeface="Arial" charset="0"/>
                <a:cs typeface="Arial" charset="0"/>
              </a:rPr>
              <a:t>Этот материал изобрели в Китае в первой половине </a:t>
            </a:r>
            <a:r>
              <a:rPr lang="en-US" sz="3000" smtClean="0">
                <a:latin typeface="Arial" charset="0"/>
                <a:cs typeface="Arial" charset="0"/>
              </a:rPr>
              <a:t>II</a:t>
            </a:r>
            <a:r>
              <a:rPr lang="ru-RU" sz="3000" smtClean="0">
                <a:latin typeface="Arial" charset="0"/>
                <a:cs typeface="Arial" charset="0"/>
              </a:rPr>
              <a:t> века. Китайцы обнаружили, что из папье-маше можно изготавливать множество вещей, в том числе горшки и даже боевые шлемы, которые покрывали лаком, чтобы придать изделиям прочность и износостойкость. </a:t>
            </a:r>
          </a:p>
          <a:p>
            <a:endParaRPr lang="ru-RU" smtClean="0"/>
          </a:p>
        </p:txBody>
      </p:sp>
      <p:sp>
        <p:nvSpPr>
          <p:cNvPr id="4100" name="Содержимое 5"/>
          <p:cNvSpPr>
            <a:spLocks noGrp="1"/>
          </p:cNvSpPr>
          <p:nvPr>
            <p:ph sz="half" idx="2"/>
          </p:nvPr>
        </p:nvSpPr>
        <p:spPr>
          <a:xfrm>
            <a:off x="2555875" y="4365625"/>
            <a:ext cx="4392613" cy="2376488"/>
          </a:xfrm>
        </p:spPr>
        <p:txBody>
          <a:bodyPr/>
          <a:lstStyle/>
          <a:p>
            <a:r>
              <a:rPr lang="ru-RU" sz="3000" smtClean="0">
                <a:latin typeface="Arial" charset="0"/>
                <a:cs typeface="Arial" charset="0"/>
              </a:rPr>
              <a:t>Во Франции в начале </a:t>
            </a:r>
            <a:r>
              <a:rPr lang="en-US" sz="3000" smtClean="0">
                <a:latin typeface="Arial" charset="0"/>
                <a:cs typeface="Arial" charset="0"/>
              </a:rPr>
              <a:t>XVI</a:t>
            </a:r>
            <a:r>
              <a:rPr lang="ru-RU" sz="3000" smtClean="0">
                <a:latin typeface="Arial" charset="0"/>
                <a:cs typeface="Arial" charset="0"/>
              </a:rPr>
              <a:t> века папье-маше использовали  для  изготовления кукол.</a:t>
            </a:r>
          </a:p>
          <a:p>
            <a:endParaRPr lang="ru-RU" smtClean="0"/>
          </a:p>
        </p:txBody>
      </p:sp>
      <p:pic>
        <p:nvPicPr>
          <p:cNvPr id="4101" name="Рисунок 1408" descr="Куклы из папье маше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755650" y="4508500"/>
            <a:ext cx="1525588" cy="2089150"/>
          </a:xfrm>
          <a:prstGeom prst="rect">
            <a:avLst/>
          </a:prstGeom>
          <a:noFill/>
          <a:ln w="19050">
            <a:solidFill>
              <a:srgbClr val="FF9933"/>
            </a:solidFill>
            <a:miter lim="800000"/>
            <a:headEnd/>
            <a:tailEnd/>
          </a:ln>
        </p:spPr>
      </p:pic>
      <p:pic>
        <p:nvPicPr>
          <p:cNvPr id="4102" name="Рисунок 1" descr="http://www.tonas.lt/files/images/node_images/2_17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7235825" y="4005263"/>
            <a:ext cx="1657350" cy="2592387"/>
          </a:xfrm>
          <a:prstGeom prst="rect">
            <a:avLst/>
          </a:prstGeom>
          <a:noFill/>
          <a:ln w="19050">
            <a:solidFill>
              <a:srgbClr val="FF9933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Содержимое 2"/>
          <p:cNvSpPr>
            <a:spLocks noGrp="1"/>
          </p:cNvSpPr>
          <p:nvPr>
            <p:ph idx="1"/>
          </p:nvPr>
        </p:nvSpPr>
        <p:spPr>
          <a:xfrm>
            <a:off x="250825" y="476250"/>
            <a:ext cx="7489825" cy="5976938"/>
          </a:xfrm>
        </p:spPr>
        <p:txBody>
          <a:bodyPr/>
          <a:lstStyle/>
          <a:p>
            <a:r>
              <a:rPr lang="ru-RU" sz="3000" smtClean="0">
                <a:latin typeface="Arial" charset="0"/>
                <a:cs typeface="Arial" charset="0"/>
              </a:rPr>
              <a:t>Шло время, человечество стремилось к большему, и к </a:t>
            </a:r>
            <a:r>
              <a:rPr lang="en-US" sz="3000" smtClean="0">
                <a:latin typeface="Arial" charset="0"/>
                <a:cs typeface="Arial" charset="0"/>
              </a:rPr>
              <a:t>XVII </a:t>
            </a:r>
            <a:r>
              <a:rPr lang="ru-RU" sz="3000" smtClean="0">
                <a:latin typeface="Arial" charset="0"/>
                <a:cs typeface="Arial" charset="0"/>
              </a:rPr>
              <a:t>веку из папье-маше стали строить церкви!</a:t>
            </a:r>
            <a:endParaRPr lang="en-US" sz="3000" smtClean="0">
              <a:latin typeface="Arial" charset="0"/>
              <a:cs typeface="Arial" charset="0"/>
            </a:endParaRPr>
          </a:p>
          <a:p>
            <a:r>
              <a:rPr lang="ru-RU" sz="3000" smtClean="0">
                <a:latin typeface="Arial" charset="0"/>
                <a:cs typeface="Arial" charset="0"/>
              </a:rPr>
              <a:t>В </a:t>
            </a:r>
            <a:r>
              <a:rPr lang="en-US" sz="3000" smtClean="0">
                <a:latin typeface="Arial" charset="0"/>
                <a:cs typeface="Arial" charset="0"/>
              </a:rPr>
              <a:t>XVIII</a:t>
            </a:r>
            <a:r>
              <a:rPr lang="ru-RU" sz="3000" smtClean="0">
                <a:latin typeface="Arial" charset="0"/>
                <a:cs typeface="Arial" charset="0"/>
              </a:rPr>
              <a:t> веке человек по имени Шарль Дюкре планировал делать столы, книжные шкафы и даже дома.</a:t>
            </a:r>
          </a:p>
          <a:p>
            <a:r>
              <a:rPr lang="ru-RU" sz="3000" smtClean="0">
                <a:latin typeface="Arial" charset="0"/>
                <a:cs typeface="Arial" charset="0"/>
              </a:rPr>
              <a:t>В России папье-маше стало популярно ещё в эпоху Петра </a:t>
            </a:r>
            <a:r>
              <a:rPr lang="en-US" sz="3000" smtClean="0">
                <a:latin typeface="Arial" charset="0"/>
                <a:cs typeface="Arial" charset="0"/>
              </a:rPr>
              <a:t>I</a:t>
            </a:r>
            <a:r>
              <a:rPr lang="ru-RU" sz="3000" smtClean="0">
                <a:latin typeface="Arial" charset="0"/>
                <a:cs typeface="Arial" charset="0"/>
              </a:rPr>
              <a:t>, но промышленное производство художественных изделий из папье-маше возникло в </a:t>
            </a:r>
            <a:r>
              <a:rPr lang="en-US" sz="3000" smtClean="0">
                <a:latin typeface="Arial" charset="0"/>
                <a:cs typeface="Arial" charset="0"/>
              </a:rPr>
              <a:t>IXX </a:t>
            </a:r>
            <a:r>
              <a:rPr lang="ru-RU" sz="3000" smtClean="0">
                <a:latin typeface="Arial" charset="0"/>
                <a:cs typeface="Arial" charset="0"/>
              </a:rPr>
              <a:t>веке (Палех, Федоскино, Мстера и Холуй). </a:t>
            </a:r>
          </a:p>
        </p:txBody>
      </p:sp>
      <p:pic>
        <p:nvPicPr>
          <p:cNvPr id="5123" name="Picture 4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7235825" y="2708275"/>
            <a:ext cx="1309688" cy="1358900"/>
          </a:xfrm>
          <a:prstGeom prst="rect">
            <a:avLst/>
          </a:prstGeom>
          <a:noFill/>
          <a:ln w="19050">
            <a:solidFill>
              <a:srgbClr val="FF9933"/>
            </a:solidFill>
            <a:miter lim="800000"/>
            <a:headEnd/>
            <a:tailEnd/>
          </a:ln>
        </p:spPr>
      </p:pic>
      <p:pic>
        <p:nvPicPr>
          <p:cNvPr id="5124" name="Picture 5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7596188" y="4797425"/>
            <a:ext cx="1266825" cy="1368425"/>
          </a:xfrm>
          <a:prstGeom prst="rect">
            <a:avLst/>
          </a:prstGeom>
          <a:noFill/>
          <a:ln w="19050">
            <a:solidFill>
              <a:srgbClr val="FF9933"/>
            </a:solidFill>
            <a:miter lim="800000"/>
            <a:headEnd/>
            <a:tailEnd/>
          </a:ln>
        </p:spPr>
      </p:pic>
      <p:pic>
        <p:nvPicPr>
          <p:cNvPr id="5125" name="Рисунок 3" descr="http://c-a-m.narod.ru/techno/papie-mashe-pict/buro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7812088" y="620713"/>
            <a:ext cx="1081087" cy="1439862"/>
          </a:xfrm>
          <a:prstGeom prst="rect">
            <a:avLst/>
          </a:prstGeom>
          <a:noFill/>
          <a:ln w="19050">
            <a:solidFill>
              <a:srgbClr val="FF9933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7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227763" y="3068638"/>
            <a:ext cx="2667000" cy="171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2" name="Заголовок 3"/>
          <p:cNvSpPr>
            <a:spLocks noGrp="1"/>
          </p:cNvSpPr>
          <p:nvPr>
            <p:ph type="title"/>
          </p:nvPr>
        </p:nvSpPr>
        <p:spPr>
          <a:xfrm>
            <a:off x="107950" y="188913"/>
            <a:ext cx="8856663" cy="719137"/>
          </a:xfrm>
        </p:spPr>
        <p:txBody>
          <a:bodyPr/>
          <a:lstStyle/>
          <a:p>
            <a:pPr eaLnBrk="1" hangingPunct="1">
              <a:defRPr/>
            </a:pPr>
            <a:r>
              <a:rPr lang="ru-RU" sz="4800" b="1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Что делают из папье-маше?</a:t>
            </a:r>
          </a:p>
        </p:txBody>
      </p:sp>
      <p:sp>
        <p:nvSpPr>
          <p:cNvPr id="6148" name="Содержимое 4"/>
          <p:cNvSpPr>
            <a:spLocks noGrp="1"/>
          </p:cNvSpPr>
          <p:nvPr>
            <p:ph sz="half" idx="1"/>
          </p:nvPr>
        </p:nvSpPr>
        <p:spPr>
          <a:xfrm>
            <a:off x="323850" y="1052513"/>
            <a:ext cx="5111750" cy="5616575"/>
          </a:xfrm>
        </p:spPr>
        <p:txBody>
          <a:bodyPr/>
          <a:lstStyle/>
          <a:p>
            <a:pPr eaLnBrk="1" hangingPunct="1"/>
            <a:r>
              <a:rPr lang="ru-RU" sz="3000" smtClean="0">
                <a:latin typeface="Arial" charset="0"/>
                <a:cs typeface="Arial" charset="0"/>
              </a:rPr>
              <a:t>Из папье-маше изготавливается очень широкий ассортимент изделий: табакерки, шкатулки, копилки, маски, игрушки, подносы, подсвечники, рамы для зеркал, декоративные панели для стен и дверей, а также разнообразные изделия мебели.</a:t>
            </a:r>
          </a:p>
        </p:txBody>
      </p:sp>
      <p:pic>
        <p:nvPicPr>
          <p:cNvPr id="6149" name="Picture 9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372225" y="5445125"/>
            <a:ext cx="1233488" cy="1195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0" name="Picture 10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7596188" y="5013325"/>
            <a:ext cx="1309687" cy="1158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1" name="Picture 11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6948488" y="1125538"/>
            <a:ext cx="1285875" cy="171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2" name="Picture 10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5508625" y="1557338"/>
            <a:ext cx="1225550" cy="158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3" name="Picture 8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4932363" y="4581525"/>
            <a:ext cx="1485900" cy="920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457200" y="188913"/>
            <a:ext cx="8229600" cy="1008062"/>
          </a:xfrm>
        </p:spPr>
        <p:txBody>
          <a:bodyPr/>
          <a:lstStyle/>
          <a:p>
            <a:pPr>
              <a:defRPr/>
            </a:pPr>
            <a:r>
              <a:rPr lang="ru-RU" sz="4800" b="1" dirty="0" smtClean="0">
                <a:solidFill>
                  <a:schemeClr val="accent2">
                    <a:lumMod val="75000"/>
                  </a:schemeClr>
                </a:solidFill>
              </a:rPr>
              <a:t>Изделия из папье-маше</a:t>
            </a:r>
            <a:endParaRPr lang="ru-RU" sz="48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7171" name="Picture 5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227763" y="2133600"/>
            <a:ext cx="1368425" cy="1277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2" name="Picture 5"/>
          <p:cNvPicPr>
            <a:picLocks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79388" y="5373688"/>
            <a:ext cx="1260475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3851275" y="3860800"/>
            <a:ext cx="1225550" cy="1206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4" name="Picture 6"/>
          <p:cNvPicPr>
            <a:picLocks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1187450" y="4221163"/>
            <a:ext cx="1260475" cy="158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5" name="Picture 6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179388" y="3213100"/>
            <a:ext cx="1217612" cy="160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6" name="Picture 10"/>
          <p:cNvPicPr>
            <a:picLocks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4787900" y="1557338"/>
            <a:ext cx="1260475" cy="151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7" name="Picture 11"/>
          <p:cNvPicPr>
            <a:picLocks noChangeArrowheads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7596188" y="3213100"/>
            <a:ext cx="1260475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8" name="Picture 7"/>
          <p:cNvPicPr>
            <a:picLocks noChangeArrowheads="1"/>
          </p:cNvPicPr>
          <p:nvPr/>
        </p:nvPicPr>
        <p:blipFill>
          <a:blip r:embed="rId9" cstate="email"/>
          <a:srcRect/>
          <a:stretch>
            <a:fillRect/>
          </a:stretch>
        </p:blipFill>
        <p:spPr bwMode="auto">
          <a:xfrm>
            <a:off x="179388" y="1412875"/>
            <a:ext cx="1584325" cy="1260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9" name="Picture 15"/>
          <p:cNvPicPr>
            <a:picLocks noChangeArrowheads="1"/>
          </p:cNvPicPr>
          <p:nvPr/>
        </p:nvPicPr>
        <p:blipFill>
          <a:blip r:embed="rId10" cstate="email"/>
          <a:srcRect/>
          <a:stretch>
            <a:fillRect/>
          </a:stretch>
        </p:blipFill>
        <p:spPr bwMode="auto">
          <a:xfrm>
            <a:off x="2411413" y="3500438"/>
            <a:ext cx="1260475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80" name="Picture 16"/>
          <p:cNvPicPr>
            <a:picLocks noChangeArrowheads="1"/>
          </p:cNvPicPr>
          <p:nvPr/>
        </p:nvPicPr>
        <p:blipFill>
          <a:blip r:embed="rId11" cstate="email"/>
          <a:srcRect/>
          <a:stretch>
            <a:fillRect/>
          </a:stretch>
        </p:blipFill>
        <p:spPr bwMode="auto">
          <a:xfrm>
            <a:off x="4500563" y="5084763"/>
            <a:ext cx="160020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81" name="Picture 9"/>
          <p:cNvPicPr>
            <a:picLocks noChangeArrowheads="1"/>
          </p:cNvPicPr>
          <p:nvPr/>
        </p:nvPicPr>
        <p:blipFill>
          <a:blip r:embed="rId12" cstate="email"/>
          <a:srcRect/>
          <a:stretch>
            <a:fillRect/>
          </a:stretch>
        </p:blipFill>
        <p:spPr bwMode="auto">
          <a:xfrm>
            <a:off x="971550" y="2565400"/>
            <a:ext cx="1584325" cy="1258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82" name="Picture 17"/>
          <p:cNvPicPr>
            <a:picLocks noChangeArrowheads="1"/>
          </p:cNvPicPr>
          <p:nvPr/>
        </p:nvPicPr>
        <p:blipFill>
          <a:blip r:embed="rId13" cstate="email"/>
          <a:srcRect/>
          <a:stretch>
            <a:fillRect/>
          </a:stretch>
        </p:blipFill>
        <p:spPr bwMode="auto">
          <a:xfrm>
            <a:off x="2411413" y="1268413"/>
            <a:ext cx="1223962" cy="158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83" name="Picture 18"/>
          <p:cNvPicPr>
            <a:picLocks noChangeArrowheads="1"/>
          </p:cNvPicPr>
          <p:nvPr/>
        </p:nvPicPr>
        <p:blipFill>
          <a:blip r:embed="rId14" cstate="email"/>
          <a:srcRect/>
          <a:stretch>
            <a:fillRect/>
          </a:stretch>
        </p:blipFill>
        <p:spPr bwMode="auto">
          <a:xfrm>
            <a:off x="5219700" y="3284538"/>
            <a:ext cx="1457325" cy="1260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84" name="Picture 19"/>
          <p:cNvPicPr>
            <a:picLocks noChangeArrowheads="1"/>
          </p:cNvPicPr>
          <p:nvPr/>
        </p:nvPicPr>
        <p:blipFill>
          <a:blip r:embed="rId15" cstate="email"/>
          <a:srcRect/>
          <a:stretch>
            <a:fillRect/>
          </a:stretch>
        </p:blipFill>
        <p:spPr bwMode="auto">
          <a:xfrm>
            <a:off x="3419475" y="2133600"/>
            <a:ext cx="120015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85" name="Picture 20"/>
          <p:cNvPicPr>
            <a:picLocks noChangeArrowheads="1"/>
          </p:cNvPicPr>
          <p:nvPr/>
        </p:nvPicPr>
        <p:blipFill>
          <a:blip r:embed="rId16" cstate="email"/>
          <a:srcRect/>
          <a:stretch>
            <a:fillRect/>
          </a:stretch>
        </p:blipFill>
        <p:spPr bwMode="auto">
          <a:xfrm>
            <a:off x="2268538" y="5445125"/>
            <a:ext cx="160020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86" name="Picture 21"/>
          <p:cNvPicPr>
            <a:picLocks noChangeArrowheads="1"/>
          </p:cNvPicPr>
          <p:nvPr/>
        </p:nvPicPr>
        <p:blipFill>
          <a:blip r:embed="rId17" cstate="email"/>
          <a:srcRect/>
          <a:stretch>
            <a:fillRect/>
          </a:stretch>
        </p:blipFill>
        <p:spPr bwMode="auto">
          <a:xfrm>
            <a:off x="7235825" y="5445125"/>
            <a:ext cx="1600200" cy="1196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87" name="Picture 14"/>
          <p:cNvPicPr>
            <a:picLocks noChangeArrowheads="1"/>
          </p:cNvPicPr>
          <p:nvPr/>
        </p:nvPicPr>
        <p:blipFill>
          <a:blip r:embed="rId18" cstate="email"/>
          <a:srcRect/>
          <a:stretch>
            <a:fillRect/>
          </a:stretch>
        </p:blipFill>
        <p:spPr bwMode="auto">
          <a:xfrm>
            <a:off x="7380288" y="1196975"/>
            <a:ext cx="1584325" cy="1260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88" name="Picture 6"/>
          <p:cNvPicPr>
            <a:picLocks noChangeAspect="1" noChangeArrowheads="1"/>
          </p:cNvPicPr>
          <p:nvPr/>
        </p:nvPicPr>
        <p:blipFill>
          <a:blip r:embed="rId19" cstate="email"/>
          <a:srcRect/>
          <a:stretch>
            <a:fillRect/>
          </a:stretch>
        </p:blipFill>
        <p:spPr bwMode="auto">
          <a:xfrm>
            <a:off x="6443663" y="4292600"/>
            <a:ext cx="1296987" cy="160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1356</TotalTime>
  <Words>428</Words>
  <Application>Microsoft Office PowerPoint</Application>
  <PresentationFormat>Экран (4:3)</PresentationFormat>
  <Paragraphs>44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Тема Office</vt:lpstr>
      <vt:lpstr>Воздушный шар в технике «папье-маше»: технология изготовления Обклеивании воздушного шарика кусочками бумаги</vt:lpstr>
      <vt:lpstr>Слайд 2</vt:lpstr>
      <vt:lpstr>Цель :</vt:lpstr>
      <vt:lpstr>Задачи:</vt:lpstr>
      <vt:lpstr>Что такое папье-маше?</vt:lpstr>
      <vt:lpstr>История папье-маше</vt:lpstr>
      <vt:lpstr>Слайд 7</vt:lpstr>
      <vt:lpstr>Что делают из папье-маше?</vt:lpstr>
      <vt:lpstr>Изделия из папье-маше</vt:lpstr>
      <vt:lpstr>Технология изготовления  изделий из папье-маше</vt:lpstr>
      <vt:lpstr>Метод маширования  </vt:lpstr>
      <vt:lpstr>Слайд 12</vt:lpstr>
      <vt:lpstr>Слайд 13</vt:lpstr>
      <vt:lpstr>Слайд 14</vt:lpstr>
      <vt:lpstr>Спасибо  за  внимание!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Папье-маше</dc:title>
  <dc:creator>klm</dc:creator>
  <cp:lastModifiedBy>1</cp:lastModifiedBy>
  <cp:revision>130</cp:revision>
  <dcterms:created xsi:type="dcterms:W3CDTF">2012-06-29T05:33:43Z</dcterms:created>
  <dcterms:modified xsi:type="dcterms:W3CDTF">2020-04-09T10:22:08Z</dcterms:modified>
</cp:coreProperties>
</file>